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322A32-4E24-4742-ABC6-35570E95C524}" v="236" dt="2020-01-19T19:42:04.454"/>
    <p1510:client id="{B6E32F76-C369-47F4-8E4C-C23977CD4D77}" v="560" dt="2020-01-19T22:19:36.393"/>
    <p1510:client id="{EFE90571-EB72-44AA-9B7A-7578D13535CA}" v="121" dt="2020-01-19T19:07:21.675"/>
  </p1510:revLst>
</p1510:revInfo>
</file>

<file path=ppt/tableStyles.xml><?xml version="1.0" encoding="utf-8"?>
<a:tblStyleLst xmlns:a="http://schemas.openxmlformats.org/drawingml/2006/main" def="{37769499-BAA8-4B45-B8CB-EC9B358EB017}">
  <a:tblStyle styleId="{37769499-BAA8-4B45-B8CB-EC9B358EB0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9E00F3-97F6-481C-B413-CC5111014E4C}"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C076B760-3178-40ED-BB9A-E84FEDC1E705}">
      <dgm:prSet/>
      <dgm:spPr/>
      <dgm:t>
        <a:bodyPr/>
        <a:lstStyle/>
        <a:p>
          <a:r>
            <a:rPr lang="es-ES"/>
            <a:t>Enfoque nativo</a:t>
          </a:r>
          <a:endParaRPr lang="en-US"/>
        </a:p>
      </dgm:t>
    </dgm:pt>
    <dgm:pt modelId="{7D4489AC-0B83-40CA-9A5F-B67939E05104}" type="parTrans" cxnId="{18AE7D26-81B5-4589-BA32-03415A6061FA}">
      <dgm:prSet/>
      <dgm:spPr/>
      <dgm:t>
        <a:bodyPr/>
        <a:lstStyle/>
        <a:p>
          <a:endParaRPr lang="en-US"/>
        </a:p>
      </dgm:t>
    </dgm:pt>
    <dgm:pt modelId="{064520AB-ACEB-4ECF-B5F0-FD6805843CB3}" type="sibTrans" cxnId="{18AE7D26-81B5-4589-BA32-03415A6061FA}">
      <dgm:prSet/>
      <dgm:spPr/>
      <dgm:t>
        <a:bodyPr/>
        <a:lstStyle/>
        <a:p>
          <a:endParaRPr lang="en-US"/>
        </a:p>
      </dgm:t>
    </dgm:pt>
    <dgm:pt modelId="{C41974F8-307F-46C1-8493-66811C457468}">
      <dgm:prSet/>
      <dgm:spPr/>
      <dgm:t>
        <a:bodyPr/>
        <a:lstStyle/>
        <a:p>
          <a:r>
            <a:rPr lang="es-ES"/>
            <a:t>Enfoque hibrido</a:t>
          </a:r>
          <a:endParaRPr lang="en-US"/>
        </a:p>
      </dgm:t>
    </dgm:pt>
    <dgm:pt modelId="{18B25EB0-9612-4A65-A43D-BC5A7883CFD4}" type="parTrans" cxnId="{B0A02856-A115-46CF-9149-C102115409CC}">
      <dgm:prSet/>
      <dgm:spPr/>
      <dgm:t>
        <a:bodyPr/>
        <a:lstStyle/>
        <a:p>
          <a:endParaRPr lang="en-US"/>
        </a:p>
      </dgm:t>
    </dgm:pt>
    <dgm:pt modelId="{E5CF6F47-6987-454F-9BCC-127611CB15D8}" type="sibTrans" cxnId="{B0A02856-A115-46CF-9149-C102115409CC}">
      <dgm:prSet/>
      <dgm:spPr/>
      <dgm:t>
        <a:bodyPr/>
        <a:lstStyle/>
        <a:p>
          <a:endParaRPr lang="en-US"/>
        </a:p>
      </dgm:t>
    </dgm:pt>
    <dgm:pt modelId="{7E4B1811-5031-44A6-9169-25443BD8491E}">
      <dgm:prSet/>
      <dgm:spPr/>
      <dgm:t>
        <a:bodyPr/>
        <a:lstStyle/>
        <a:p>
          <a:r>
            <a:rPr lang="es-ES"/>
            <a:t>Enfoque Bridge</a:t>
          </a:r>
          <a:endParaRPr lang="en-US"/>
        </a:p>
      </dgm:t>
    </dgm:pt>
    <dgm:pt modelId="{FC17D168-778D-46EB-B3CF-9D421E2C33C5}" type="parTrans" cxnId="{1063CF05-32C0-4D70-BFA7-4FC88AED2DBB}">
      <dgm:prSet/>
      <dgm:spPr/>
      <dgm:t>
        <a:bodyPr/>
        <a:lstStyle/>
        <a:p>
          <a:endParaRPr lang="en-US"/>
        </a:p>
      </dgm:t>
    </dgm:pt>
    <dgm:pt modelId="{A0D2D989-D2B5-4B92-8F4A-80AC775E2903}" type="sibTrans" cxnId="{1063CF05-32C0-4D70-BFA7-4FC88AED2DBB}">
      <dgm:prSet/>
      <dgm:spPr/>
      <dgm:t>
        <a:bodyPr/>
        <a:lstStyle/>
        <a:p>
          <a:endParaRPr lang="en-US"/>
        </a:p>
      </dgm:t>
    </dgm:pt>
    <dgm:pt modelId="{DCB47790-A089-472C-A4CB-0E443ED82A0D}" type="pres">
      <dgm:prSet presAssocID="{B49E00F3-97F6-481C-B413-CC5111014E4C}" presName="root" presStyleCnt="0">
        <dgm:presLayoutVars>
          <dgm:dir/>
          <dgm:resizeHandles val="exact"/>
        </dgm:presLayoutVars>
      </dgm:prSet>
      <dgm:spPr/>
    </dgm:pt>
    <dgm:pt modelId="{3C22600D-DAB0-4FC1-B18D-F2722BA6C6AD}" type="pres">
      <dgm:prSet presAssocID="{C076B760-3178-40ED-BB9A-E84FEDC1E705}" presName="compNode" presStyleCnt="0"/>
      <dgm:spPr/>
    </dgm:pt>
    <dgm:pt modelId="{409A22C7-E305-4C7F-A649-04CB3B0A269E}" type="pres">
      <dgm:prSet presAssocID="{C076B760-3178-40ED-BB9A-E84FEDC1E705}" presName="bgRect" presStyleLbl="bgShp" presStyleIdx="0" presStyleCnt="3"/>
      <dgm:spPr/>
    </dgm:pt>
    <dgm:pt modelId="{0E8036CA-E016-41C5-BA6F-E774ABF936B3}" type="pres">
      <dgm:prSet presAssocID="{C076B760-3178-40ED-BB9A-E84FEDC1E7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
        </a:ext>
      </dgm:extLst>
    </dgm:pt>
    <dgm:pt modelId="{99144290-108B-4638-9C27-A516997749FE}" type="pres">
      <dgm:prSet presAssocID="{C076B760-3178-40ED-BB9A-E84FEDC1E705}" presName="spaceRect" presStyleCnt="0"/>
      <dgm:spPr/>
    </dgm:pt>
    <dgm:pt modelId="{6E0F7AA9-6232-454B-AD13-1AE3DE1EDD82}" type="pres">
      <dgm:prSet presAssocID="{C076B760-3178-40ED-BB9A-E84FEDC1E705}" presName="parTx" presStyleLbl="revTx" presStyleIdx="0" presStyleCnt="3">
        <dgm:presLayoutVars>
          <dgm:chMax val="0"/>
          <dgm:chPref val="0"/>
        </dgm:presLayoutVars>
      </dgm:prSet>
      <dgm:spPr/>
    </dgm:pt>
    <dgm:pt modelId="{B848C9E4-9AD5-44C7-8E27-EBEE5E67EF60}" type="pres">
      <dgm:prSet presAssocID="{064520AB-ACEB-4ECF-B5F0-FD6805843CB3}" presName="sibTrans" presStyleCnt="0"/>
      <dgm:spPr/>
    </dgm:pt>
    <dgm:pt modelId="{FFF59CEA-3AB3-4BD3-A3D8-EF2A7EBB75C4}" type="pres">
      <dgm:prSet presAssocID="{C41974F8-307F-46C1-8493-66811C457468}" presName="compNode" presStyleCnt="0"/>
      <dgm:spPr/>
    </dgm:pt>
    <dgm:pt modelId="{158470A1-DCDF-4A99-937C-28003A44E63D}" type="pres">
      <dgm:prSet presAssocID="{C41974F8-307F-46C1-8493-66811C457468}" presName="bgRect" presStyleLbl="bgShp" presStyleIdx="1" presStyleCnt="3"/>
      <dgm:spPr/>
    </dgm:pt>
    <dgm:pt modelId="{C7614E1D-E33E-4682-AD94-3ED2A60EFA9B}" type="pres">
      <dgm:prSet presAssocID="{C41974F8-307F-46C1-8493-66811C4574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lationship"/>
        </a:ext>
      </dgm:extLst>
    </dgm:pt>
    <dgm:pt modelId="{485B9D27-29BE-4ED6-9355-D8AD3CF86CCB}" type="pres">
      <dgm:prSet presAssocID="{C41974F8-307F-46C1-8493-66811C457468}" presName="spaceRect" presStyleCnt="0"/>
      <dgm:spPr/>
    </dgm:pt>
    <dgm:pt modelId="{6DA90962-2C21-4175-891E-E08203015FB7}" type="pres">
      <dgm:prSet presAssocID="{C41974F8-307F-46C1-8493-66811C457468}" presName="parTx" presStyleLbl="revTx" presStyleIdx="1" presStyleCnt="3">
        <dgm:presLayoutVars>
          <dgm:chMax val="0"/>
          <dgm:chPref val="0"/>
        </dgm:presLayoutVars>
      </dgm:prSet>
      <dgm:spPr/>
    </dgm:pt>
    <dgm:pt modelId="{9C456BD0-E0B7-4831-BF4C-875D071AA8F0}" type="pres">
      <dgm:prSet presAssocID="{E5CF6F47-6987-454F-9BCC-127611CB15D8}" presName="sibTrans" presStyleCnt="0"/>
      <dgm:spPr/>
    </dgm:pt>
    <dgm:pt modelId="{8AF182E5-4C76-4E8C-A9E7-604F5911BA4B}" type="pres">
      <dgm:prSet presAssocID="{7E4B1811-5031-44A6-9169-25443BD8491E}" presName="compNode" presStyleCnt="0"/>
      <dgm:spPr/>
    </dgm:pt>
    <dgm:pt modelId="{2D5E5A42-99B6-4B7E-AD03-170B5D120CD8}" type="pres">
      <dgm:prSet presAssocID="{7E4B1811-5031-44A6-9169-25443BD8491E}" presName="bgRect" presStyleLbl="bgShp" presStyleIdx="2" presStyleCnt="3"/>
      <dgm:spPr/>
    </dgm:pt>
    <dgm:pt modelId="{D45BCB0E-FDAA-43FB-8B54-A37B0AC840FD}" type="pres">
      <dgm:prSet presAssocID="{7E4B1811-5031-44A6-9169-25443BD849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sign"/>
        </a:ext>
      </dgm:extLst>
    </dgm:pt>
    <dgm:pt modelId="{995DBD80-A1F2-4335-A4AB-D277C61C147E}" type="pres">
      <dgm:prSet presAssocID="{7E4B1811-5031-44A6-9169-25443BD8491E}" presName="spaceRect" presStyleCnt="0"/>
      <dgm:spPr/>
    </dgm:pt>
    <dgm:pt modelId="{192028D7-5381-45C7-85FD-4E51165BA0C3}" type="pres">
      <dgm:prSet presAssocID="{7E4B1811-5031-44A6-9169-25443BD8491E}" presName="parTx" presStyleLbl="revTx" presStyleIdx="2" presStyleCnt="3">
        <dgm:presLayoutVars>
          <dgm:chMax val="0"/>
          <dgm:chPref val="0"/>
        </dgm:presLayoutVars>
      </dgm:prSet>
      <dgm:spPr/>
    </dgm:pt>
  </dgm:ptLst>
  <dgm:cxnLst>
    <dgm:cxn modelId="{1063CF05-32C0-4D70-BFA7-4FC88AED2DBB}" srcId="{B49E00F3-97F6-481C-B413-CC5111014E4C}" destId="{7E4B1811-5031-44A6-9169-25443BD8491E}" srcOrd="2" destOrd="0" parTransId="{FC17D168-778D-46EB-B3CF-9D421E2C33C5}" sibTransId="{A0D2D989-D2B5-4B92-8F4A-80AC775E2903}"/>
    <dgm:cxn modelId="{18AE7D26-81B5-4589-BA32-03415A6061FA}" srcId="{B49E00F3-97F6-481C-B413-CC5111014E4C}" destId="{C076B760-3178-40ED-BB9A-E84FEDC1E705}" srcOrd="0" destOrd="0" parTransId="{7D4489AC-0B83-40CA-9A5F-B67939E05104}" sibTransId="{064520AB-ACEB-4ECF-B5F0-FD6805843CB3}"/>
    <dgm:cxn modelId="{71CBD931-CE0C-4A02-B819-E2F66C5406D7}" type="presOf" srcId="{7E4B1811-5031-44A6-9169-25443BD8491E}" destId="{192028D7-5381-45C7-85FD-4E51165BA0C3}" srcOrd="0" destOrd="0" presId="urn:microsoft.com/office/officeart/2018/2/layout/IconVerticalSolidList"/>
    <dgm:cxn modelId="{F05E1467-4E93-4237-9683-2544E950D8A2}" type="presOf" srcId="{C41974F8-307F-46C1-8493-66811C457468}" destId="{6DA90962-2C21-4175-891E-E08203015FB7}" srcOrd="0" destOrd="0" presId="urn:microsoft.com/office/officeart/2018/2/layout/IconVerticalSolidList"/>
    <dgm:cxn modelId="{B0A02856-A115-46CF-9149-C102115409CC}" srcId="{B49E00F3-97F6-481C-B413-CC5111014E4C}" destId="{C41974F8-307F-46C1-8493-66811C457468}" srcOrd="1" destOrd="0" parTransId="{18B25EB0-9612-4A65-A43D-BC5A7883CFD4}" sibTransId="{E5CF6F47-6987-454F-9BCC-127611CB15D8}"/>
    <dgm:cxn modelId="{DEB622A8-331C-4480-8DF0-BE1D5826F7A6}" type="presOf" srcId="{C076B760-3178-40ED-BB9A-E84FEDC1E705}" destId="{6E0F7AA9-6232-454B-AD13-1AE3DE1EDD82}" srcOrd="0" destOrd="0" presId="urn:microsoft.com/office/officeart/2018/2/layout/IconVerticalSolidList"/>
    <dgm:cxn modelId="{C307A2CC-3522-4B32-9C7C-6CA6C49E3E91}" type="presOf" srcId="{B49E00F3-97F6-481C-B413-CC5111014E4C}" destId="{DCB47790-A089-472C-A4CB-0E443ED82A0D}" srcOrd="0" destOrd="0" presId="urn:microsoft.com/office/officeart/2018/2/layout/IconVerticalSolidList"/>
    <dgm:cxn modelId="{598A91FF-AC12-4A67-8871-24221EFE3A61}" type="presParOf" srcId="{DCB47790-A089-472C-A4CB-0E443ED82A0D}" destId="{3C22600D-DAB0-4FC1-B18D-F2722BA6C6AD}" srcOrd="0" destOrd="0" presId="urn:microsoft.com/office/officeart/2018/2/layout/IconVerticalSolidList"/>
    <dgm:cxn modelId="{5D12B106-89B5-4D15-9D97-BEF200F83FEE}" type="presParOf" srcId="{3C22600D-DAB0-4FC1-B18D-F2722BA6C6AD}" destId="{409A22C7-E305-4C7F-A649-04CB3B0A269E}" srcOrd="0" destOrd="0" presId="urn:microsoft.com/office/officeart/2018/2/layout/IconVerticalSolidList"/>
    <dgm:cxn modelId="{22F561D1-8BAD-41B5-B1E2-25E1E3A53D18}" type="presParOf" srcId="{3C22600D-DAB0-4FC1-B18D-F2722BA6C6AD}" destId="{0E8036CA-E016-41C5-BA6F-E774ABF936B3}" srcOrd="1" destOrd="0" presId="urn:microsoft.com/office/officeart/2018/2/layout/IconVerticalSolidList"/>
    <dgm:cxn modelId="{80470D79-D974-459C-9445-AD02A95CB545}" type="presParOf" srcId="{3C22600D-DAB0-4FC1-B18D-F2722BA6C6AD}" destId="{99144290-108B-4638-9C27-A516997749FE}" srcOrd="2" destOrd="0" presId="urn:microsoft.com/office/officeart/2018/2/layout/IconVerticalSolidList"/>
    <dgm:cxn modelId="{41E54C92-EE6E-46ED-A8D0-C7D7FEC28573}" type="presParOf" srcId="{3C22600D-DAB0-4FC1-B18D-F2722BA6C6AD}" destId="{6E0F7AA9-6232-454B-AD13-1AE3DE1EDD82}" srcOrd="3" destOrd="0" presId="urn:microsoft.com/office/officeart/2018/2/layout/IconVerticalSolidList"/>
    <dgm:cxn modelId="{72658D76-EBB6-44D4-A117-11E985FEB6FE}" type="presParOf" srcId="{DCB47790-A089-472C-A4CB-0E443ED82A0D}" destId="{B848C9E4-9AD5-44C7-8E27-EBEE5E67EF60}" srcOrd="1" destOrd="0" presId="urn:microsoft.com/office/officeart/2018/2/layout/IconVerticalSolidList"/>
    <dgm:cxn modelId="{458F4BAB-0070-4DDE-932E-76779956E088}" type="presParOf" srcId="{DCB47790-A089-472C-A4CB-0E443ED82A0D}" destId="{FFF59CEA-3AB3-4BD3-A3D8-EF2A7EBB75C4}" srcOrd="2" destOrd="0" presId="urn:microsoft.com/office/officeart/2018/2/layout/IconVerticalSolidList"/>
    <dgm:cxn modelId="{13F610CE-654D-42FC-BF82-B538640EA956}" type="presParOf" srcId="{FFF59CEA-3AB3-4BD3-A3D8-EF2A7EBB75C4}" destId="{158470A1-DCDF-4A99-937C-28003A44E63D}" srcOrd="0" destOrd="0" presId="urn:microsoft.com/office/officeart/2018/2/layout/IconVerticalSolidList"/>
    <dgm:cxn modelId="{2812C046-ED89-4A52-9D04-603439B44703}" type="presParOf" srcId="{FFF59CEA-3AB3-4BD3-A3D8-EF2A7EBB75C4}" destId="{C7614E1D-E33E-4682-AD94-3ED2A60EFA9B}" srcOrd="1" destOrd="0" presId="urn:microsoft.com/office/officeart/2018/2/layout/IconVerticalSolidList"/>
    <dgm:cxn modelId="{40811C07-99BB-405D-AFE6-4DD521A72256}" type="presParOf" srcId="{FFF59CEA-3AB3-4BD3-A3D8-EF2A7EBB75C4}" destId="{485B9D27-29BE-4ED6-9355-D8AD3CF86CCB}" srcOrd="2" destOrd="0" presId="urn:microsoft.com/office/officeart/2018/2/layout/IconVerticalSolidList"/>
    <dgm:cxn modelId="{0196B34C-1254-42A9-8D22-D1AB29BD6C05}" type="presParOf" srcId="{FFF59CEA-3AB3-4BD3-A3D8-EF2A7EBB75C4}" destId="{6DA90962-2C21-4175-891E-E08203015FB7}" srcOrd="3" destOrd="0" presId="urn:microsoft.com/office/officeart/2018/2/layout/IconVerticalSolidList"/>
    <dgm:cxn modelId="{D8E54064-9A90-4379-9499-5817A4A10752}" type="presParOf" srcId="{DCB47790-A089-472C-A4CB-0E443ED82A0D}" destId="{9C456BD0-E0B7-4831-BF4C-875D071AA8F0}" srcOrd="3" destOrd="0" presId="urn:microsoft.com/office/officeart/2018/2/layout/IconVerticalSolidList"/>
    <dgm:cxn modelId="{B77DB5A7-C01B-47B9-AA9F-2F4C8B1515E8}" type="presParOf" srcId="{DCB47790-A089-472C-A4CB-0E443ED82A0D}" destId="{8AF182E5-4C76-4E8C-A9E7-604F5911BA4B}" srcOrd="4" destOrd="0" presId="urn:microsoft.com/office/officeart/2018/2/layout/IconVerticalSolidList"/>
    <dgm:cxn modelId="{F06573B3-ED92-4AC1-A61A-25751EC7BE3E}" type="presParOf" srcId="{8AF182E5-4C76-4E8C-A9E7-604F5911BA4B}" destId="{2D5E5A42-99B6-4B7E-AD03-170B5D120CD8}" srcOrd="0" destOrd="0" presId="urn:microsoft.com/office/officeart/2018/2/layout/IconVerticalSolidList"/>
    <dgm:cxn modelId="{78DEB6ED-2522-44B9-B98D-DB69705F97F9}" type="presParOf" srcId="{8AF182E5-4C76-4E8C-A9E7-604F5911BA4B}" destId="{D45BCB0E-FDAA-43FB-8B54-A37B0AC840FD}" srcOrd="1" destOrd="0" presId="urn:microsoft.com/office/officeart/2018/2/layout/IconVerticalSolidList"/>
    <dgm:cxn modelId="{40FA0F0D-7010-4F62-8B82-2EE38C63041C}" type="presParOf" srcId="{8AF182E5-4C76-4E8C-A9E7-604F5911BA4B}" destId="{995DBD80-A1F2-4335-A4AB-D277C61C147E}" srcOrd="2" destOrd="0" presId="urn:microsoft.com/office/officeart/2018/2/layout/IconVerticalSolidList"/>
    <dgm:cxn modelId="{C4895312-AB44-472E-9E67-257794CBC083}" type="presParOf" srcId="{8AF182E5-4C76-4E8C-A9E7-604F5911BA4B}" destId="{192028D7-5381-45C7-85FD-4E51165BA0C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A22C7-E305-4C7F-A649-04CB3B0A269E}">
      <dsp:nvSpPr>
        <dsp:cNvPr id="0" name=""/>
        <dsp:cNvSpPr/>
      </dsp:nvSpPr>
      <dsp:spPr>
        <a:xfrm>
          <a:off x="0" y="538"/>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8036CA-E016-41C5-BA6F-E774ABF936B3}">
      <dsp:nvSpPr>
        <dsp:cNvPr id="0" name=""/>
        <dsp:cNvSpPr/>
      </dsp:nvSpPr>
      <dsp:spPr>
        <a:xfrm>
          <a:off x="381408" y="284231"/>
          <a:ext cx="693470" cy="693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F7AA9-6232-454B-AD13-1AE3DE1EDD82}">
      <dsp:nvSpPr>
        <dsp:cNvPr id="0" name=""/>
        <dsp:cNvSpPr/>
      </dsp:nvSpPr>
      <dsp:spPr>
        <a:xfrm>
          <a:off x="1456287" y="538"/>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111250">
            <a:lnSpc>
              <a:spcPct val="90000"/>
            </a:lnSpc>
            <a:spcBef>
              <a:spcPct val="0"/>
            </a:spcBef>
            <a:spcAft>
              <a:spcPct val="35000"/>
            </a:spcAft>
            <a:buNone/>
          </a:pPr>
          <a:r>
            <a:rPr lang="es-ES" sz="2500" kern="1200"/>
            <a:t>Enfoque nativo</a:t>
          </a:r>
          <a:endParaRPr lang="en-US" sz="2500" kern="1200"/>
        </a:p>
      </dsp:txBody>
      <dsp:txXfrm>
        <a:off x="1456287" y="538"/>
        <a:ext cx="3428915" cy="1260854"/>
      </dsp:txXfrm>
    </dsp:sp>
    <dsp:sp modelId="{158470A1-DCDF-4A99-937C-28003A44E63D}">
      <dsp:nvSpPr>
        <dsp:cNvPr id="0" name=""/>
        <dsp:cNvSpPr/>
      </dsp:nvSpPr>
      <dsp:spPr>
        <a:xfrm>
          <a:off x="0" y="1576607"/>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614E1D-E33E-4682-AD94-3ED2A60EFA9B}">
      <dsp:nvSpPr>
        <dsp:cNvPr id="0" name=""/>
        <dsp:cNvSpPr/>
      </dsp:nvSpPr>
      <dsp:spPr>
        <a:xfrm>
          <a:off x="381408" y="1860299"/>
          <a:ext cx="693470" cy="693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A90962-2C21-4175-891E-E08203015FB7}">
      <dsp:nvSpPr>
        <dsp:cNvPr id="0" name=""/>
        <dsp:cNvSpPr/>
      </dsp:nvSpPr>
      <dsp:spPr>
        <a:xfrm>
          <a:off x="1456287" y="1576607"/>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111250">
            <a:lnSpc>
              <a:spcPct val="90000"/>
            </a:lnSpc>
            <a:spcBef>
              <a:spcPct val="0"/>
            </a:spcBef>
            <a:spcAft>
              <a:spcPct val="35000"/>
            </a:spcAft>
            <a:buNone/>
          </a:pPr>
          <a:r>
            <a:rPr lang="es-ES" sz="2500" kern="1200"/>
            <a:t>Enfoque hibrido</a:t>
          </a:r>
          <a:endParaRPr lang="en-US" sz="2500" kern="1200"/>
        </a:p>
      </dsp:txBody>
      <dsp:txXfrm>
        <a:off x="1456287" y="1576607"/>
        <a:ext cx="3428915" cy="1260854"/>
      </dsp:txXfrm>
    </dsp:sp>
    <dsp:sp modelId="{2D5E5A42-99B6-4B7E-AD03-170B5D120CD8}">
      <dsp:nvSpPr>
        <dsp:cNvPr id="0" name=""/>
        <dsp:cNvSpPr/>
      </dsp:nvSpPr>
      <dsp:spPr>
        <a:xfrm>
          <a:off x="0" y="3152675"/>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5BCB0E-FDAA-43FB-8B54-A37B0AC840FD}">
      <dsp:nvSpPr>
        <dsp:cNvPr id="0" name=""/>
        <dsp:cNvSpPr/>
      </dsp:nvSpPr>
      <dsp:spPr>
        <a:xfrm>
          <a:off x="381408" y="3436367"/>
          <a:ext cx="693470" cy="693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2028D7-5381-45C7-85FD-4E51165BA0C3}">
      <dsp:nvSpPr>
        <dsp:cNvPr id="0" name=""/>
        <dsp:cNvSpPr/>
      </dsp:nvSpPr>
      <dsp:spPr>
        <a:xfrm>
          <a:off x="1456287" y="3152675"/>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1111250">
            <a:lnSpc>
              <a:spcPct val="90000"/>
            </a:lnSpc>
            <a:spcBef>
              <a:spcPct val="0"/>
            </a:spcBef>
            <a:spcAft>
              <a:spcPct val="35000"/>
            </a:spcAft>
            <a:buNone/>
          </a:pPr>
          <a:r>
            <a:rPr lang="es-ES" sz="2500" kern="1200"/>
            <a:t>Enfoque Bridge</a:t>
          </a:r>
          <a:endParaRPr lang="en-US" sz="2500" kern="1200"/>
        </a:p>
      </dsp:txBody>
      <dsp:txXfrm>
        <a:off x="1456287" y="3152675"/>
        <a:ext cx="3428915" cy="12608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80d1f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80d1f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80d1f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83313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087562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026377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36149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11425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308580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41676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582447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639025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069448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085726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752714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416485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308495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1/19/2020</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‹Nº›</a:t>
            </a:fld>
            <a:endParaRPr lang="en-US" dirty="0"/>
          </a:p>
        </p:txBody>
      </p:sp>
    </p:spTree>
    <p:extLst>
      <p:ext uri="{BB962C8B-B14F-4D97-AF65-F5344CB8AC3E}">
        <p14:creationId xmlns:p14="http://schemas.microsoft.com/office/powerpoint/2010/main" val="1000704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0.png"/><Relationship Id="rId4" Type="http://schemas.openxmlformats.org/officeDocument/2006/relationships/diagramLayout" Target="../diagrams/layout1.xm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
        <p:cNvGrpSpPr/>
        <p:nvPr/>
      </p:nvGrpSpPr>
      <p:grpSpPr>
        <a:xfrm>
          <a:off x="0" y="0"/>
          <a:ext cx="0" cy="0"/>
          <a:chOff x="0" y="0"/>
          <a:chExt cx="0" cy="0"/>
        </a:xfrm>
      </p:grpSpPr>
      <p:sp>
        <p:nvSpPr>
          <p:cNvPr id="62" name="Rectangle 6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75159"/>
            <a:ext cx="8579094" cy="138319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Google Shape;56;p13"/>
          <p:cNvSpPr txBox="1">
            <a:spLocks noGrp="1"/>
          </p:cNvSpPr>
          <p:nvPr>
            <p:ph type="subTitle" idx="1"/>
          </p:nvPr>
        </p:nvSpPr>
        <p:spPr>
          <a:xfrm>
            <a:off x="6268212" y="3594057"/>
            <a:ext cx="2393442" cy="1130560"/>
          </a:xfrm>
          <a:prstGeom prst="rect">
            <a:avLst/>
          </a:prstGeom>
        </p:spPr>
        <p:txBody>
          <a:bodyPr spcFirstLastPara="1" lIns="91425" tIns="91425" rIns="91425" bIns="91425" anchor="ctr" anchorCtr="0">
            <a:normAutofit/>
          </a:bodyPr>
          <a:lstStyle/>
          <a:p>
            <a:pPr marL="0" lvl="0" indent="0" algn="l" rtl="0">
              <a:spcBef>
                <a:spcPts val="0"/>
              </a:spcBef>
              <a:spcAft>
                <a:spcPts val="600"/>
              </a:spcAft>
              <a:buNone/>
            </a:pPr>
            <a:r>
              <a:rPr lang="es-MX" sz="1700" b="1" dirty="0">
                <a:solidFill>
                  <a:schemeClr val="bg1"/>
                </a:solidFill>
              </a:rPr>
              <a:t>Programación Avanzada</a:t>
            </a:r>
            <a:endParaRPr lang="es-MX" sz="1700" b="1">
              <a:solidFill>
                <a:schemeClr val="bg1"/>
              </a:solidFill>
              <a:cs typeface="Calibri"/>
            </a:endParaRPr>
          </a:p>
        </p:txBody>
      </p:sp>
      <p:pic>
        <p:nvPicPr>
          <p:cNvPr id="57" name="Google Shape;57;p13"/>
          <p:cNvPicPr preferRelativeResize="0"/>
          <p:nvPr/>
        </p:nvPicPr>
        <p:blipFill>
          <a:blip r:embed="rId3"/>
          <a:stretch>
            <a:fillRect/>
          </a:stretch>
        </p:blipFill>
        <p:spPr>
          <a:xfrm>
            <a:off x="240030" y="274846"/>
            <a:ext cx="8622615" cy="2910131"/>
          </a:xfrm>
          <a:prstGeom prst="rect">
            <a:avLst/>
          </a:prstGeom>
          <a:noFill/>
        </p:spPr>
      </p:pic>
      <p:cxnSp>
        <p:nvCxnSpPr>
          <p:cNvPr id="64" name="Straight Connector 63">
            <a:extLst>
              <a:ext uri="{FF2B5EF4-FFF2-40B4-BE49-F238E27FC236}">
                <a16:creationId xmlns:a16="http://schemas.microsoft.com/office/drawing/2014/main" id="{A58B1B64-31F5-4A02-8CDF-89C2A37BF4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9330" y="3600758"/>
            <a:ext cx="0" cy="109728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2" name="Google Shape;56;p13">
            <a:extLst>
              <a:ext uri="{FF2B5EF4-FFF2-40B4-BE49-F238E27FC236}">
                <a16:creationId xmlns:a16="http://schemas.microsoft.com/office/drawing/2014/main" id="{5151FF75-2511-44B6-84E6-3F6A14C9398B}"/>
              </a:ext>
            </a:extLst>
          </p:cNvPr>
          <p:cNvSpPr txBox="1">
            <a:spLocks/>
          </p:cNvSpPr>
          <p:nvPr/>
        </p:nvSpPr>
        <p:spPr>
          <a:xfrm>
            <a:off x="285074" y="3563146"/>
            <a:ext cx="2932592" cy="1141343"/>
          </a:xfrm>
          <a:prstGeom prst="rect">
            <a:avLst/>
          </a:prstGeom>
        </p:spPr>
        <p:txBody>
          <a:bodyPr spcFirstLastPara="1" vert="horz" lIns="91425" tIns="91425" rIns="91425" bIns="91425"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4267" kern="1200">
                <a:solidFill>
                  <a:schemeClr val="tx1"/>
                </a:solidFill>
                <a:latin typeface="+mn-lt"/>
                <a:ea typeface="+mn-ea"/>
                <a:cs typeface="+mn-cs"/>
              </a:defRPr>
            </a:lvl1pPr>
            <a:lvl2pPr marL="812810" indent="0" algn="ctr" defTabSz="914400" rtl="0" eaLnBrk="1" latinLnBrk="0" hangingPunct="1">
              <a:lnSpc>
                <a:spcPct val="90000"/>
              </a:lnSpc>
              <a:spcBef>
                <a:spcPts val="500"/>
              </a:spcBef>
              <a:buFont typeface="Arial" panose="020B0604020202020204" pitchFamily="34" charset="0"/>
              <a:buNone/>
              <a:defRPr sz="3556" kern="1200">
                <a:solidFill>
                  <a:schemeClr val="tx1"/>
                </a:solidFill>
                <a:latin typeface="+mn-lt"/>
                <a:ea typeface="+mn-ea"/>
                <a:cs typeface="+mn-cs"/>
              </a:defRPr>
            </a:lvl2pPr>
            <a:lvl3pPr marL="1625620" indent="0" algn="ctr" defTabSz="914400" rtl="0" eaLnBrk="1" latinLnBrk="0" hangingPunct="1">
              <a:lnSpc>
                <a:spcPct val="90000"/>
              </a:lnSpc>
              <a:spcBef>
                <a:spcPts val="500"/>
              </a:spcBef>
              <a:buFont typeface="Arial" panose="020B0604020202020204" pitchFamily="34" charset="0"/>
              <a:buNone/>
              <a:defRPr sz="3200" kern="1200">
                <a:solidFill>
                  <a:schemeClr val="tx1"/>
                </a:solidFill>
                <a:latin typeface="+mn-lt"/>
                <a:ea typeface="+mn-ea"/>
                <a:cs typeface="+mn-cs"/>
              </a:defRPr>
            </a:lvl3pPr>
            <a:lvl4pPr marL="2438430" indent="0" algn="ctr" defTabSz="914400" rtl="0" eaLnBrk="1" latinLnBrk="0" hangingPunct="1">
              <a:lnSpc>
                <a:spcPct val="90000"/>
              </a:lnSpc>
              <a:spcBef>
                <a:spcPts val="500"/>
              </a:spcBef>
              <a:buFont typeface="Arial" panose="020B0604020202020204" pitchFamily="34" charset="0"/>
              <a:buNone/>
              <a:defRPr sz="2844" kern="1200">
                <a:solidFill>
                  <a:schemeClr val="tx1"/>
                </a:solidFill>
                <a:latin typeface="+mn-lt"/>
                <a:ea typeface="+mn-ea"/>
                <a:cs typeface="+mn-cs"/>
              </a:defRPr>
            </a:lvl4pPr>
            <a:lvl5pPr marL="3251241" indent="0" algn="ctr" defTabSz="914400" rtl="0" eaLnBrk="1" latinLnBrk="0" hangingPunct="1">
              <a:lnSpc>
                <a:spcPct val="90000"/>
              </a:lnSpc>
              <a:spcBef>
                <a:spcPts val="500"/>
              </a:spcBef>
              <a:buFont typeface="Arial" panose="020B0604020202020204" pitchFamily="34" charset="0"/>
              <a:buNone/>
              <a:defRPr sz="2844" kern="1200">
                <a:solidFill>
                  <a:schemeClr val="tx1"/>
                </a:solidFill>
                <a:latin typeface="+mn-lt"/>
                <a:ea typeface="+mn-ea"/>
                <a:cs typeface="+mn-cs"/>
              </a:defRPr>
            </a:lvl5pPr>
            <a:lvl6pPr marL="4064051" indent="0" algn="ctr" defTabSz="914400" rtl="0" eaLnBrk="1" latinLnBrk="0" hangingPunct="1">
              <a:lnSpc>
                <a:spcPct val="90000"/>
              </a:lnSpc>
              <a:spcBef>
                <a:spcPts val="500"/>
              </a:spcBef>
              <a:buFont typeface="Arial" panose="020B0604020202020204" pitchFamily="34" charset="0"/>
              <a:buNone/>
              <a:defRPr sz="2844" kern="1200">
                <a:solidFill>
                  <a:schemeClr val="tx1"/>
                </a:solidFill>
                <a:latin typeface="+mn-lt"/>
                <a:ea typeface="+mn-ea"/>
                <a:cs typeface="+mn-cs"/>
              </a:defRPr>
            </a:lvl6pPr>
            <a:lvl7pPr marL="4876861" indent="0" algn="ctr" defTabSz="914400" rtl="0" eaLnBrk="1" latinLnBrk="0" hangingPunct="1">
              <a:lnSpc>
                <a:spcPct val="90000"/>
              </a:lnSpc>
              <a:spcBef>
                <a:spcPts val="500"/>
              </a:spcBef>
              <a:buFont typeface="Arial" panose="020B0604020202020204" pitchFamily="34" charset="0"/>
              <a:buNone/>
              <a:defRPr sz="2844" kern="1200">
                <a:solidFill>
                  <a:schemeClr val="tx1"/>
                </a:solidFill>
                <a:latin typeface="+mn-lt"/>
                <a:ea typeface="+mn-ea"/>
                <a:cs typeface="+mn-cs"/>
              </a:defRPr>
            </a:lvl7pPr>
            <a:lvl8pPr marL="5689671" indent="0" algn="ctr" defTabSz="914400" rtl="0" eaLnBrk="1" latinLnBrk="0" hangingPunct="1">
              <a:lnSpc>
                <a:spcPct val="90000"/>
              </a:lnSpc>
              <a:spcBef>
                <a:spcPts val="500"/>
              </a:spcBef>
              <a:buFont typeface="Arial" panose="020B0604020202020204" pitchFamily="34" charset="0"/>
              <a:buNone/>
              <a:defRPr sz="2844" kern="1200">
                <a:solidFill>
                  <a:schemeClr val="tx1"/>
                </a:solidFill>
                <a:latin typeface="+mn-lt"/>
                <a:ea typeface="+mn-ea"/>
                <a:cs typeface="+mn-cs"/>
              </a:defRPr>
            </a:lvl8pPr>
            <a:lvl9pPr marL="6502481" indent="0" algn="ctr" defTabSz="914400" rtl="0" eaLnBrk="1" latinLnBrk="0" hangingPunct="1">
              <a:lnSpc>
                <a:spcPct val="90000"/>
              </a:lnSpc>
              <a:spcBef>
                <a:spcPts val="500"/>
              </a:spcBef>
              <a:buFont typeface="Arial" panose="020B0604020202020204" pitchFamily="34" charset="0"/>
              <a:buNone/>
              <a:defRPr sz="2844" kern="1200">
                <a:solidFill>
                  <a:schemeClr val="tx1"/>
                </a:solidFill>
                <a:latin typeface="+mn-lt"/>
                <a:ea typeface="+mn-ea"/>
                <a:cs typeface="+mn-cs"/>
              </a:defRPr>
            </a:lvl9pPr>
          </a:lstStyle>
          <a:p>
            <a:pPr algn="l">
              <a:spcBef>
                <a:spcPts val="0"/>
              </a:spcBef>
              <a:spcAft>
                <a:spcPts val="600"/>
              </a:spcAft>
              <a:buClrTx/>
            </a:pPr>
            <a:r>
              <a:rPr lang="es-MX" sz="1900" b="1" dirty="0">
                <a:solidFill>
                  <a:srgbClr val="0069FF"/>
                </a:solidFill>
                <a:cs typeface="Calibri"/>
              </a:rPr>
              <a:t>Del Salto Santiago</a:t>
            </a:r>
          </a:p>
          <a:p>
            <a:pPr algn="l">
              <a:spcBef>
                <a:spcPts val="0"/>
              </a:spcBef>
              <a:spcAft>
                <a:spcPts val="600"/>
              </a:spcAft>
              <a:buClrTx/>
            </a:pPr>
            <a:r>
              <a:rPr lang="es-MX" sz="1900" b="1" dirty="0">
                <a:solidFill>
                  <a:srgbClr val="0069FF"/>
                </a:solidFill>
                <a:cs typeface="Calibri"/>
              </a:rPr>
              <a:t>Herrera Guillermo</a:t>
            </a:r>
          </a:p>
          <a:p>
            <a:pPr algn="l">
              <a:spcBef>
                <a:spcPts val="0"/>
              </a:spcBef>
              <a:spcAft>
                <a:spcPts val="600"/>
              </a:spcAft>
              <a:buClrTx/>
            </a:pPr>
            <a:r>
              <a:rPr lang="es-MX" sz="1900" b="1" dirty="0">
                <a:solidFill>
                  <a:srgbClr val="0069FF"/>
                </a:solidFill>
                <a:cs typeface="Calibri"/>
              </a:rPr>
              <a:t>Huerta Diego</a:t>
            </a:r>
          </a:p>
          <a:p>
            <a:pPr algn="l">
              <a:spcBef>
                <a:spcPts val="0"/>
              </a:spcBef>
              <a:spcAft>
                <a:spcPts val="600"/>
              </a:spcAft>
              <a:buClrTx/>
            </a:pPr>
            <a:r>
              <a:rPr lang="es-MX" sz="1900" b="1" dirty="0">
                <a:solidFill>
                  <a:srgbClr val="0069FF"/>
                </a:solidFill>
                <a:cs typeface="Calibri"/>
              </a:rPr>
              <a:t>Lazo Daniel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p:nvSpPr>
          <p:cNvPr id="76" name="Freeform: Shape 7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Google Shape;62;p14"/>
          <p:cNvSpPr txBox="1">
            <a:spLocks noGrp="1"/>
          </p:cNvSpPr>
          <p:nvPr>
            <p:ph type="title"/>
          </p:nvPr>
        </p:nvSpPr>
        <p:spPr>
          <a:xfrm>
            <a:off x="399262" y="715871"/>
            <a:ext cx="3489458" cy="3596556"/>
          </a:xfrm>
          <a:prstGeom prst="rect">
            <a:avLst/>
          </a:prstGeom>
        </p:spPr>
        <p:txBody>
          <a:bodyPr spcFirstLastPara="1" vert="horz" lIns="91440" tIns="45720" rIns="91440" bIns="45720" rtlCol="0" anchor="ctr" anchorCtr="0">
            <a:normAutofit/>
          </a:bodyPr>
          <a:lstStyle/>
          <a:p>
            <a:pPr>
              <a:spcBef>
                <a:spcPct val="0"/>
              </a:spcBef>
            </a:pPr>
            <a:r>
              <a:rPr lang="en-US" sz="3400" b="0" kern="1200" dirty="0">
                <a:solidFill>
                  <a:srgbClr val="FFFFFF"/>
                </a:solidFill>
                <a:latin typeface="+mj-lt"/>
                <a:ea typeface="+mj-ea"/>
                <a:cs typeface="+mj-cs"/>
                <a:sym typeface="Times New Roman"/>
              </a:rPr>
              <a:t>Intro al</a:t>
            </a:r>
            <a:r>
              <a:rPr lang="en-US" sz="3400" dirty="0">
                <a:solidFill>
                  <a:srgbClr val="FFFFFF"/>
                </a:solidFill>
                <a:sym typeface="Times New Roman"/>
              </a:rPr>
              <a:t> </a:t>
            </a:r>
            <a:r>
              <a:rPr lang="en-US" sz="3400" b="0" kern="1200" dirty="0" err="1">
                <a:solidFill>
                  <a:srgbClr val="FFFFFF"/>
                </a:solidFill>
                <a:latin typeface="+mj-lt"/>
                <a:ea typeface="+mj-ea"/>
                <a:cs typeface="+mj-cs"/>
                <a:sym typeface="Times New Roman"/>
              </a:rPr>
              <a:t>desarrollo</a:t>
            </a:r>
            <a:r>
              <a:rPr lang="en-US" sz="3400" b="0" kern="1200" dirty="0">
                <a:solidFill>
                  <a:srgbClr val="FFFFFF"/>
                </a:solidFill>
                <a:latin typeface="+mj-lt"/>
                <a:ea typeface="+mj-ea"/>
                <a:cs typeface="+mj-cs"/>
                <a:sym typeface="Times New Roman"/>
              </a:rPr>
              <a:t> </a:t>
            </a:r>
            <a:r>
              <a:rPr lang="en-US" sz="3400" b="0" kern="1200" dirty="0" err="1">
                <a:solidFill>
                  <a:srgbClr val="FFFFFF"/>
                </a:solidFill>
                <a:latin typeface="+mj-lt"/>
                <a:ea typeface="+mj-ea"/>
                <a:cs typeface="+mj-cs"/>
                <a:sym typeface="Times New Roman"/>
              </a:rPr>
              <a:t>móvil</a:t>
            </a:r>
            <a:r>
              <a:rPr lang="en-US" sz="3400" b="0" kern="1200" dirty="0">
                <a:solidFill>
                  <a:srgbClr val="FFFFFF"/>
                </a:solidFill>
                <a:latin typeface="+mj-lt"/>
                <a:ea typeface="+mj-ea"/>
                <a:cs typeface="+mj-cs"/>
                <a:sym typeface="Times New Roman"/>
              </a:rPr>
              <a:t>: los </a:t>
            </a:r>
            <a:r>
              <a:rPr lang="en-US" sz="3400" b="0" kern="1200" dirty="0" err="1">
                <a:solidFill>
                  <a:srgbClr val="FFFFFF"/>
                </a:solidFill>
                <a:latin typeface="+mj-lt"/>
                <a:ea typeface="+mj-ea"/>
                <a:cs typeface="+mj-cs"/>
                <a:sym typeface="Times New Roman"/>
              </a:rPr>
              <a:t>enfoques</a:t>
            </a:r>
            <a:r>
              <a:rPr lang="en-US" sz="3400" b="0" kern="1200" dirty="0">
                <a:solidFill>
                  <a:srgbClr val="FFFFFF"/>
                </a:solidFill>
                <a:latin typeface="+mj-lt"/>
                <a:ea typeface="+mj-ea"/>
                <a:cs typeface="+mj-cs"/>
                <a:sym typeface="Times New Roman"/>
              </a:rPr>
              <a:t> </a:t>
            </a:r>
            <a:r>
              <a:rPr lang="en-US" sz="3400" b="0" kern="1200" dirty="0" err="1">
                <a:solidFill>
                  <a:srgbClr val="FFFFFF"/>
                </a:solidFill>
                <a:latin typeface="+mj-lt"/>
                <a:ea typeface="+mj-ea"/>
                <a:cs typeface="+mj-cs"/>
                <a:sym typeface="Times New Roman"/>
              </a:rPr>
              <a:t>nativo</a:t>
            </a:r>
            <a:r>
              <a:rPr lang="en-US" sz="3400" b="0" kern="1200" dirty="0">
                <a:solidFill>
                  <a:srgbClr val="FFFFFF"/>
                </a:solidFill>
                <a:latin typeface="+mj-lt"/>
                <a:ea typeface="+mj-ea"/>
                <a:cs typeface="+mj-cs"/>
                <a:sym typeface="Times New Roman"/>
              </a:rPr>
              <a:t>, </a:t>
            </a:r>
            <a:r>
              <a:rPr lang="en-US" sz="3400" b="0" kern="1200" dirty="0" err="1">
                <a:solidFill>
                  <a:srgbClr val="FFFFFF"/>
                </a:solidFill>
                <a:latin typeface="+mj-lt"/>
                <a:ea typeface="+mj-ea"/>
                <a:cs typeface="+mj-cs"/>
                <a:sym typeface="Times New Roman"/>
              </a:rPr>
              <a:t>híbrido</a:t>
            </a:r>
            <a:r>
              <a:rPr lang="en-US" sz="3400" b="0" kern="1200" dirty="0">
                <a:solidFill>
                  <a:srgbClr val="FFFFFF"/>
                </a:solidFill>
                <a:latin typeface="+mj-lt"/>
                <a:ea typeface="+mj-ea"/>
                <a:cs typeface="+mj-cs"/>
                <a:sym typeface="Times New Roman"/>
              </a:rPr>
              <a:t> y bridged</a:t>
            </a:r>
            <a:endParaRPr lang="en-US" sz="3400" kern="1200" dirty="0">
              <a:solidFill>
                <a:srgbClr val="FFFFFF"/>
              </a:solidFill>
              <a:latin typeface="+mj-lt"/>
              <a:ea typeface="+mj-ea"/>
              <a:cs typeface="+mj-cs"/>
              <a:sym typeface="Times New Roman"/>
            </a:endParaRPr>
          </a:p>
        </p:txBody>
      </p:sp>
      <p:graphicFrame>
        <p:nvGraphicFramePr>
          <p:cNvPr id="77" name="Google Shape;65;p14">
            <a:extLst>
              <a:ext uri="{FF2B5EF4-FFF2-40B4-BE49-F238E27FC236}">
                <a16:creationId xmlns:a16="http://schemas.microsoft.com/office/drawing/2014/main" id="{3FD51333-1F6D-44E6-B419-AB9C7DFC88E5}"/>
              </a:ext>
            </a:extLst>
          </p:cNvPr>
          <p:cNvGraphicFramePr/>
          <p:nvPr>
            <p:extLst>
              <p:ext uri="{D42A27DB-BD31-4B8C-83A1-F6EECF244321}">
                <p14:modId xmlns:p14="http://schemas.microsoft.com/office/powerpoint/2010/main" val="1319852492"/>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Imagen 18">
            <a:extLst>
              <a:ext uri="{FF2B5EF4-FFF2-40B4-BE49-F238E27FC236}">
                <a16:creationId xmlns:a16="http://schemas.microsoft.com/office/drawing/2014/main" id="{7D29AAF6-17E9-4A25-BF8D-B4E79D89B873}"/>
              </a:ext>
            </a:extLst>
          </p:cNvPr>
          <p:cNvPicPr>
            <a:picLocks noChangeAspect="1"/>
          </p:cNvPicPr>
          <p:nvPr/>
        </p:nvPicPr>
        <p:blipFill>
          <a:blip r:embed="rId8"/>
          <a:stretch>
            <a:fillRect/>
          </a:stretch>
        </p:blipFill>
        <p:spPr>
          <a:xfrm>
            <a:off x="7548113" y="1930161"/>
            <a:ext cx="1145876" cy="406341"/>
          </a:xfrm>
          <a:prstGeom prst="rect">
            <a:avLst/>
          </a:prstGeom>
        </p:spPr>
      </p:pic>
      <p:pic>
        <p:nvPicPr>
          <p:cNvPr id="24" name="Imagen 24">
            <a:extLst>
              <a:ext uri="{FF2B5EF4-FFF2-40B4-BE49-F238E27FC236}">
                <a16:creationId xmlns:a16="http://schemas.microsoft.com/office/drawing/2014/main" id="{B8DBCF7D-D48D-47D3-9E98-CC5E62AB3A59}"/>
              </a:ext>
            </a:extLst>
          </p:cNvPr>
          <p:cNvPicPr>
            <a:picLocks noChangeAspect="1"/>
          </p:cNvPicPr>
          <p:nvPr/>
        </p:nvPicPr>
        <p:blipFill>
          <a:blip r:embed="rId9"/>
          <a:stretch>
            <a:fillRect/>
          </a:stretch>
        </p:blipFill>
        <p:spPr>
          <a:xfrm>
            <a:off x="7114097" y="288445"/>
            <a:ext cx="1722588" cy="630088"/>
          </a:xfrm>
          <a:prstGeom prst="rect">
            <a:avLst/>
          </a:prstGeom>
        </p:spPr>
      </p:pic>
      <p:pic>
        <p:nvPicPr>
          <p:cNvPr id="28" name="Imagen 28">
            <a:extLst>
              <a:ext uri="{FF2B5EF4-FFF2-40B4-BE49-F238E27FC236}">
                <a16:creationId xmlns:a16="http://schemas.microsoft.com/office/drawing/2014/main" id="{03F3BC4D-04AF-4D63-9CE7-1C1EA890BBFA}"/>
              </a:ext>
            </a:extLst>
          </p:cNvPr>
          <p:cNvPicPr>
            <a:picLocks noChangeAspect="1"/>
          </p:cNvPicPr>
          <p:nvPr/>
        </p:nvPicPr>
        <p:blipFill>
          <a:blip r:embed="rId10"/>
          <a:stretch>
            <a:fillRect/>
          </a:stretch>
        </p:blipFill>
        <p:spPr>
          <a:xfrm>
            <a:off x="7658639" y="3809102"/>
            <a:ext cx="1080100" cy="9720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
        <p:cNvGrpSpPr/>
        <p:nvPr/>
      </p:nvGrpSpPr>
      <p:grpSpPr>
        <a:xfrm>
          <a:off x="0" y="0"/>
          <a:ext cx="0" cy="0"/>
          <a:chOff x="0" y="0"/>
          <a:chExt cx="0" cy="0"/>
        </a:xfrm>
      </p:grpSpPr>
      <p:sp>
        <p:nvSpPr>
          <p:cNvPr id="86" name="Rectangle 8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257614"/>
            <a:ext cx="8579094" cy="138319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Google Shape;81;p15"/>
          <p:cNvSpPr txBox="1"/>
          <p:nvPr/>
        </p:nvSpPr>
        <p:spPr>
          <a:xfrm>
            <a:off x="394554" y="349933"/>
            <a:ext cx="8354891" cy="697835"/>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600"/>
              </a:spcAft>
            </a:pPr>
            <a:r>
              <a:rPr lang="en-US" sz="3800" kern="1200">
                <a:solidFill>
                  <a:srgbClr val="FFFFFF"/>
                </a:solidFill>
                <a:latin typeface="+mj-lt"/>
                <a:ea typeface="+mj-ea"/>
                <a:cs typeface="+mj-cs"/>
                <a:sym typeface="Times New Roman"/>
              </a:rPr>
              <a:t>¿Cómo saber qué enfoque utilizar?</a:t>
            </a:r>
          </a:p>
        </p:txBody>
      </p:sp>
      <p:cxnSp>
        <p:nvCxnSpPr>
          <p:cNvPr id="88" name="Straight Connector 8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086473"/>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80" name="Google Shape;80;p15"/>
          <p:cNvGraphicFramePr/>
          <p:nvPr>
            <p:extLst>
              <p:ext uri="{D42A27DB-BD31-4B8C-83A1-F6EECF244321}">
                <p14:modId xmlns:p14="http://schemas.microsoft.com/office/powerpoint/2010/main" val="588864144"/>
              </p:ext>
            </p:extLst>
          </p:nvPr>
        </p:nvGraphicFramePr>
        <p:xfrm>
          <a:off x="733124" y="1709905"/>
          <a:ext cx="7636427" cy="3542687"/>
        </p:xfrm>
        <a:graphic>
          <a:graphicData uri="http://schemas.openxmlformats.org/drawingml/2006/table">
            <a:tbl>
              <a:tblPr>
                <a:noFill/>
                <a:tableStyleId>{37769499-BAA8-4B45-B8CB-EC9B358EB017}</a:tableStyleId>
              </a:tblPr>
              <a:tblGrid>
                <a:gridCol w="1075421">
                  <a:extLst>
                    <a:ext uri="{9D8B030D-6E8A-4147-A177-3AD203B41FA5}">
                      <a16:colId xmlns:a16="http://schemas.microsoft.com/office/drawing/2014/main" val="20000"/>
                    </a:ext>
                  </a:extLst>
                </a:gridCol>
                <a:gridCol w="2187002">
                  <a:extLst>
                    <a:ext uri="{9D8B030D-6E8A-4147-A177-3AD203B41FA5}">
                      <a16:colId xmlns:a16="http://schemas.microsoft.com/office/drawing/2014/main" val="20001"/>
                    </a:ext>
                  </a:extLst>
                </a:gridCol>
                <a:gridCol w="2187002">
                  <a:extLst>
                    <a:ext uri="{9D8B030D-6E8A-4147-A177-3AD203B41FA5}">
                      <a16:colId xmlns:a16="http://schemas.microsoft.com/office/drawing/2014/main" val="20002"/>
                    </a:ext>
                  </a:extLst>
                </a:gridCol>
                <a:gridCol w="2187002">
                  <a:extLst>
                    <a:ext uri="{9D8B030D-6E8A-4147-A177-3AD203B41FA5}">
                      <a16:colId xmlns:a16="http://schemas.microsoft.com/office/drawing/2014/main" val="20003"/>
                    </a:ext>
                  </a:extLst>
                </a:gridCol>
              </a:tblGrid>
              <a:tr h="518909">
                <a:tc>
                  <a:txBody>
                    <a:bodyPr/>
                    <a:lstStyle/>
                    <a:p>
                      <a:pPr marL="0" lvl="0" indent="0" algn="l" rtl="0">
                        <a:spcBef>
                          <a:spcPts val="0"/>
                        </a:spcBef>
                        <a:spcAft>
                          <a:spcPts val="0"/>
                        </a:spcAft>
                        <a:buNone/>
                      </a:pPr>
                      <a:endParaRPr lang="es-MX" sz="1900"/>
                    </a:p>
                  </a:txBody>
                  <a:tcPr marL="96084" marR="96084" marT="96084" marB="96084"/>
                </a:tc>
                <a:tc>
                  <a:txBody>
                    <a:bodyPr/>
                    <a:lstStyle/>
                    <a:p>
                      <a:pPr marL="0" lvl="0" indent="0" algn="l" rtl="0">
                        <a:spcBef>
                          <a:spcPts val="0"/>
                        </a:spcBef>
                        <a:spcAft>
                          <a:spcPts val="0"/>
                        </a:spcAft>
                        <a:buNone/>
                      </a:pPr>
                      <a:r>
                        <a:rPr lang="es-MX" sz="1900" dirty="0"/>
                        <a:t>Nativo</a:t>
                      </a:r>
                    </a:p>
                  </a:txBody>
                  <a:tcPr marL="96084" marR="96084" marT="96084" marB="96084"/>
                </a:tc>
                <a:tc>
                  <a:txBody>
                    <a:bodyPr/>
                    <a:lstStyle/>
                    <a:p>
                      <a:pPr marL="0" lvl="0" indent="0" algn="l" rtl="0">
                        <a:spcBef>
                          <a:spcPts val="0"/>
                        </a:spcBef>
                        <a:spcAft>
                          <a:spcPts val="0"/>
                        </a:spcAft>
                        <a:buNone/>
                      </a:pPr>
                      <a:r>
                        <a:rPr lang="es-MX" sz="1900" dirty="0"/>
                        <a:t>Híbrido</a:t>
                      </a:r>
                    </a:p>
                  </a:txBody>
                  <a:tcPr marL="96084" marR="96084" marT="96084" marB="96084"/>
                </a:tc>
                <a:tc>
                  <a:txBody>
                    <a:bodyPr/>
                    <a:lstStyle/>
                    <a:p>
                      <a:pPr marL="0" lvl="0" indent="0" algn="l" rtl="0">
                        <a:spcBef>
                          <a:spcPts val="0"/>
                        </a:spcBef>
                        <a:spcAft>
                          <a:spcPts val="0"/>
                        </a:spcAft>
                        <a:buNone/>
                      </a:pPr>
                      <a:r>
                        <a:rPr lang="es-MX" sz="1900" dirty="0"/>
                        <a:t>Bridge</a:t>
                      </a:r>
                    </a:p>
                  </a:txBody>
                  <a:tcPr marL="96084" marR="96084" marT="96084" marB="96084"/>
                </a:tc>
                <a:extLst>
                  <a:ext uri="{0D108BD9-81ED-4DB2-BD59-A6C34878D82A}">
                    <a16:rowId xmlns:a16="http://schemas.microsoft.com/office/drawing/2014/main" val="10000"/>
                  </a:ext>
                </a:extLst>
              </a:tr>
              <a:tr h="1383810">
                <a:tc>
                  <a:txBody>
                    <a:bodyPr/>
                    <a:lstStyle/>
                    <a:p>
                      <a:pPr marL="0" lvl="0" indent="0" algn="l" rtl="0">
                        <a:spcBef>
                          <a:spcPts val="0"/>
                        </a:spcBef>
                        <a:spcAft>
                          <a:spcPts val="0"/>
                        </a:spcAft>
                        <a:buNone/>
                      </a:pPr>
                      <a:r>
                        <a:rPr lang="es-MX" sz="1900" dirty="0"/>
                        <a:t>UX</a:t>
                      </a:r>
                    </a:p>
                    <a:p>
                      <a:pPr marL="0" lvl="0" indent="0" algn="l">
                        <a:spcBef>
                          <a:spcPts val="0"/>
                        </a:spcBef>
                        <a:spcAft>
                          <a:spcPts val="0"/>
                        </a:spcAft>
                        <a:buNone/>
                      </a:pPr>
                      <a:r>
                        <a:rPr lang="es-MX" sz="1900" dirty="0"/>
                        <a:t>(experiencia de usuario)</a:t>
                      </a:r>
                    </a:p>
                  </a:txBody>
                  <a:tcPr marL="96084" marR="96084" marT="96084" marB="96084"/>
                </a:tc>
                <a:tc>
                  <a:txBody>
                    <a:bodyPr/>
                    <a:lstStyle/>
                    <a:p>
                      <a:pPr marL="0" lvl="0" indent="0" algn="l" rtl="0">
                        <a:spcBef>
                          <a:spcPts val="0"/>
                        </a:spcBef>
                        <a:spcAft>
                          <a:spcPts val="0"/>
                        </a:spcAft>
                        <a:buNone/>
                      </a:pPr>
                      <a:r>
                        <a:rPr lang="es-MX" sz="1900" dirty="0"/>
                        <a:t>Muy buena</a:t>
                      </a:r>
                    </a:p>
                  </a:txBody>
                  <a:tcPr marL="96084" marR="96084" marT="96084" marB="96084"/>
                </a:tc>
                <a:tc>
                  <a:txBody>
                    <a:bodyPr/>
                    <a:lstStyle/>
                    <a:p>
                      <a:pPr marL="0" lvl="0" indent="0" algn="l" rtl="0">
                        <a:spcBef>
                          <a:spcPts val="0"/>
                        </a:spcBef>
                        <a:spcAft>
                          <a:spcPts val="0"/>
                        </a:spcAft>
                        <a:buNone/>
                      </a:pPr>
                      <a:r>
                        <a:rPr lang="es-MX" sz="1900" dirty="0"/>
                        <a:t>Simula un aplicativo móvil, no se diferencia.</a:t>
                      </a:r>
                    </a:p>
                  </a:txBody>
                  <a:tcPr marL="96084" marR="96084" marT="96084" marB="96084"/>
                </a:tc>
                <a:tc>
                  <a:txBody>
                    <a:bodyPr/>
                    <a:lstStyle/>
                    <a:p>
                      <a:pPr marL="0" lvl="0" indent="0" algn="l" rtl="0">
                        <a:spcBef>
                          <a:spcPts val="0"/>
                        </a:spcBef>
                        <a:spcAft>
                          <a:spcPts val="0"/>
                        </a:spcAft>
                        <a:buNone/>
                      </a:pPr>
                      <a:r>
                        <a:rPr lang="es-MX" sz="1900" dirty="0"/>
                        <a:t>Realiza un conversión de aplicativo híbrido a nativo. </a:t>
                      </a:r>
                      <a:endParaRPr lang="es-MX" sz="1900"/>
                    </a:p>
                  </a:txBody>
                  <a:tcPr marL="96084" marR="96084" marT="96084" marB="96084"/>
                </a:tc>
                <a:extLst>
                  <a:ext uri="{0D108BD9-81ED-4DB2-BD59-A6C34878D82A}">
                    <a16:rowId xmlns:a16="http://schemas.microsoft.com/office/drawing/2014/main" val="10001"/>
                  </a:ext>
                </a:extLst>
              </a:tr>
              <a:tr h="1095510">
                <a:tc>
                  <a:txBody>
                    <a:bodyPr/>
                    <a:lstStyle/>
                    <a:p>
                      <a:pPr marL="0" lvl="0" indent="0" algn="l" rtl="0">
                        <a:spcBef>
                          <a:spcPts val="0"/>
                        </a:spcBef>
                        <a:spcAft>
                          <a:spcPts val="0"/>
                        </a:spcAft>
                        <a:buNone/>
                      </a:pPr>
                      <a:r>
                        <a:rPr lang="es-MX" sz="1900" dirty="0"/>
                        <a:t>DX</a:t>
                      </a:r>
                      <a:endParaRPr lang="es-MX" dirty="0"/>
                    </a:p>
                    <a:p>
                      <a:pPr marL="0" lvl="0" indent="0" algn="l">
                        <a:spcBef>
                          <a:spcPts val="0"/>
                        </a:spcBef>
                        <a:spcAft>
                          <a:spcPts val="0"/>
                        </a:spcAft>
                        <a:buNone/>
                      </a:pPr>
                      <a:r>
                        <a:rPr lang="es-MX" sz="1900" dirty="0"/>
                        <a:t>(experiencia programador</a:t>
                      </a:r>
                    </a:p>
                  </a:txBody>
                  <a:tcPr marL="96084" marR="96084" marT="96084" marB="96084"/>
                </a:tc>
                <a:tc>
                  <a:txBody>
                    <a:bodyPr/>
                    <a:lstStyle/>
                    <a:p>
                      <a:pPr marL="0" lvl="0" indent="0" algn="l" rtl="0">
                        <a:spcBef>
                          <a:spcPts val="0"/>
                        </a:spcBef>
                        <a:spcAft>
                          <a:spcPts val="0"/>
                        </a:spcAft>
                        <a:buNone/>
                      </a:pPr>
                      <a:r>
                        <a:rPr lang="es-MX" sz="1900" dirty="0"/>
                        <a:t>Pobre</a:t>
                      </a:r>
                    </a:p>
                  </a:txBody>
                  <a:tcPr marL="96084" marR="96084" marT="96084" marB="96084"/>
                </a:tc>
                <a:tc>
                  <a:txBody>
                    <a:bodyPr/>
                    <a:lstStyle/>
                    <a:p>
                      <a:pPr marL="0" lvl="0" indent="0" algn="l" rtl="0">
                        <a:spcBef>
                          <a:spcPts val="0"/>
                        </a:spcBef>
                        <a:spcAft>
                          <a:spcPts val="0"/>
                        </a:spcAft>
                        <a:buNone/>
                      </a:pPr>
                      <a:r>
                        <a:rPr lang="es-MX" sz="1900" dirty="0"/>
                        <a:t>Muy buena, se necesitan pocos recursos.</a:t>
                      </a:r>
                    </a:p>
                  </a:txBody>
                  <a:tcPr marL="96084" marR="96084" marT="96084" marB="96084"/>
                </a:tc>
                <a:tc>
                  <a:txBody>
                    <a:bodyPr/>
                    <a:lstStyle/>
                    <a:p>
                      <a:pPr marL="0" lvl="0" indent="0" algn="l" rtl="0">
                        <a:spcBef>
                          <a:spcPts val="0"/>
                        </a:spcBef>
                        <a:spcAft>
                          <a:spcPts val="0"/>
                        </a:spcAft>
                        <a:buNone/>
                      </a:pPr>
                      <a:r>
                        <a:rPr lang="es-MX" sz="1900" dirty="0"/>
                        <a:t>Muy buena, se necesitan pocos recursos.</a:t>
                      </a:r>
                    </a:p>
                  </a:txBody>
                  <a:tcPr marL="96084" marR="96084" marT="96084" marB="96084"/>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5"/>
        <p:cNvGrpSpPr/>
        <p:nvPr/>
      </p:nvGrpSpPr>
      <p:grpSpPr>
        <a:xfrm>
          <a:off x="0" y="0"/>
          <a:ext cx="0" cy="0"/>
          <a:chOff x="0" y="0"/>
          <a:chExt cx="0" cy="0"/>
        </a:xfrm>
      </p:grpSpPr>
      <p:grpSp>
        <p:nvGrpSpPr>
          <p:cNvPr id="91" name="Group 90">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6610" y="373761"/>
            <a:ext cx="7426997" cy="4395978"/>
            <a:chOff x="1155481" y="498348"/>
            <a:chExt cx="9902663" cy="5861304"/>
          </a:xfrm>
        </p:grpSpPr>
        <p:sp>
          <p:nvSpPr>
            <p:cNvPr id="92"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3" name="Oval 92">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94"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96" name="Rectangle 95">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85950"/>
            <a:ext cx="9144000"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Google Shape;86;p16"/>
          <p:cNvSpPr txBox="1">
            <a:spLocks noGrp="1"/>
          </p:cNvSpPr>
          <p:nvPr>
            <p:ph type="title"/>
          </p:nvPr>
        </p:nvSpPr>
        <p:spPr>
          <a:xfrm>
            <a:off x="1143000" y="2082403"/>
            <a:ext cx="6858000" cy="1035891"/>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b="1" kern="1200" dirty="0" err="1">
                <a:solidFill>
                  <a:schemeClr val="bg2"/>
                </a:solidFill>
                <a:latin typeface="+mj-lt"/>
                <a:ea typeface="+mj-ea"/>
                <a:cs typeface="+mj-cs"/>
              </a:rPr>
              <a:t>Aplicaciones</a:t>
            </a:r>
            <a:r>
              <a:rPr lang="en-US" b="1" kern="1200" dirty="0">
                <a:solidFill>
                  <a:schemeClr val="bg2"/>
                </a:solidFill>
                <a:latin typeface="+mj-lt"/>
                <a:ea typeface="+mj-ea"/>
                <a:cs typeface="+mj-cs"/>
              </a:rPr>
              <a:t> </a:t>
            </a:r>
            <a:r>
              <a:rPr lang="en-US" b="1" kern="1200" dirty="0" err="1">
                <a:solidFill>
                  <a:schemeClr val="bg2"/>
                </a:solidFill>
                <a:latin typeface="+mj-lt"/>
                <a:ea typeface="+mj-ea"/>
                <a:cs typeface="+mj-cs"/>
              </a:rPr>
              <a:t>Hibridas</a:t>
            </a:r>
            <a:endParaRPr lang="en-US" b="1" kern="1200" dirty="0">
              <a:solidFill>
                <a:schemeClr val="bg2"/>
              </a:solidFill>
              <a:latin typeface="+mj-lt"/>
              <a:cs typeface="Calibri Light"/>
            </a:endParaRP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628650" y="585039"/>
            <a:ext cx="3446303" cy="4047682"/>
          </a:xfrm>
          <a:prstGeom prst="rect">
            <a:avLst/>
          </a:prstGeom>
        </p:spPr>
        <p:txBody>
          <a:bodyPr spcFirstLastPara="1" vert="horz" wrap="square" lIns="91440" tIns="45720" rIns="91440" bIns="45720" rtlCol="0" anchor="t" anchorCtr="0">
            <a:noAutofit/>
          </a:bodyPr>
          <a:lstStyle/>
          <a:p>
            <a:pPr marL="0" indent="-228600">
              <a:buFont typeface="Arial" panose="020B0604020202020204" pitchFamily="34" charset="0"/>
              <a:buChar char="•"/>
            </a:pPr>
            <a:r>
              <a:rPr lang="es-419" sz="1800" dirty="0">
                <a:sym typeface="Arial"/>
              </a:rPr>
              <a:t>Las aplicaciones híbridas son aplicaciones móviles diseñadas en un lenguaje de programación web ya sea HTML5, CSS o JavaScript, junto con un </a:t>
            </a:r>
            <a:r>
              <a:rPr lang="es-419" sz="1800" dirty="0" err="1">
                <a:sym typeface="Arial"/>
              </a:rPr>
              <a:t>framework</a:t>
            </a:r>
            <a:r>
              <a:rPr lang="es-419" sz="1800" dirty="0">
                <a:sym typeface="Arial"/>
              </a:rPr>
              <a:t> que permite adaptar la vista web a cualquier vista de un dispositivo móvil. </a:t>
            </a:r>
            <a:endParaRPr lang="es-419" sz="1800" dirty="0">
              <a:cs typeface="Calibri"/>
            </a:endParaRPr>
          </a:p>
          <a:p>
            <a:pPr marL="0" indent="-228600">
              <a:buFont typeface="Arial" panose="020B0604020202020204" pitchFamily="34" charset="0"/>
              <a:buChar char="•"/>
            </a:pPr>
            <a:endParaRPr lang="es-419" sz="1800" dirty="0">
              <a:cs typeface="Calibri"/>
            </a:endParaRPr>
          </a:p>
          <a:p>
            <a:pPr marL="0" lvl="0" indent="-228600">
              <a:spcBef>
                <a:spcPts val="1600"/>
              </a:spcBef>
              <a:spcAft>
                <a:spcPts val="1600"/>
              </a:spcAft>
              <a:buFont typeface="Arial" panose="020B0604020202020204" pitchFamily="34" charset="0"/>
              <a:buChar char="•"/>
            </a:pPr>
            <a:r>
              <a:rPr lang="es-419" sz="1800" dirty="0">
                <a:sym typeface="Arial"/>
              </a:rPr>
              <a:t>Se implementa en distintos sistemas operativos móviles, tales como, iOS, Android o Windows </a:t>
            </a:r>
            <a:r>
              <a:rPr lang="es-419" sz="1800" dirty="0" err="1">
                <a:sym typeface="Arial"/>
              </a:rPr>
              <a:t>Phone</a:t>
            </a:r>
            <a:r>
              <a:rPr lang="es-419" sz="1800" dirty="0">
                <a:sym typeface="Arial"/>
              </a:rPr>
              <a:t>, evitándose la tarea de crear una aplicación para cada sistema operativo.</a:t>
            </a:r>
            <a:endParaRPr lang="es-419" sz="1800" dirty="0">
              <a:cs typeface="Calibri"/>
            </a:endParaRPr>
          </a:p>
        </p:txBody>
      </p:sp>
      <p:sp>
        <p:nvSpPr>
          <p:cNvPr id="101" name="Rectangle 10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8243" y="2606040"/>
            <a:ext cx="2255467" cy="25374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1CAB92A9-A23E-4C58-BF68-EDCB6F12A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8462" y="2606040"/>
            <a:ext cx="2255466" cy="25374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9688" y="0"/>
            <a:ext cx="4644311" cy="51435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9" y="0"/>
            <a:ext cx="2251711" cy="25374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5" name="Google Shape;95;p17" descr="Smartphone negro en posición vertical"/>
          <p:cNvPicPr preferRelativeResize="0"/>
          <p:nvPr/>
        </p:nvPicPr>
        <p:blipFill>
          <a:blip r:embed="rId3"/>
          <a:stretch>
            <a:fillRect/>
          </a:stretch>
        </p:blipFill>
        <p:spPr>
          <a:xfrm>
            <a:off x="5179594" y="241300"/>
            <a:ext cx="1045410" cy="2054861"/>
          </a:xfrm>
          <a:prstGeom prst="rect">
            <a:avLst/>
          </a:prstGeom>
          <a:noFill/>
        </p:spPr>
      </p:pic>
      <p:sp>
        <p:nvSpPr>
          <p:cNvPr id="109" name="Rectangle 108">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2218" y="0"/>
            <a:ext cx="2251710" cy="25374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6" name="Google Shape;96;p17" descr="Ejemplo de trama de una aplicación móvil"/>
          <p:cNvPicPr preferRelativeResize="0"/>
          <p:nvPr/>
        </p:nvPicPr>
        <p:blipFill>
          <a:blip r:embed="rId4"/>
          <a:stretch>
            <a:fillRect/>
          </a:stretch>
        </p:blipFill>
        <p:spPr>
          <a:xfrm>
            <a:off x="7435770" y="241300"/>
            <a:ext cx="1155859" cy="2054861"/>
          </a:xfrm>
          <a:prstGeom prst="rect">
            <a:avLst/>
          </a:prstGeom>
          <a:noFill/>
        </p:spPr>
      </p:pic>
      <p:pic>
        <p:nvPicPr>
          <p:cNvPr id="94" name="Google Shape;94;p17" descr="Ejemplo de trama de una aplicación de escritorio"/>
          <p:cNvPicPr preferRelativeResize="0"/>
          <p:nvPr/>
        </p:nvPicPr>
        <p:blipFill rotWithShape="1">
          <a:blip r:embed="rId5"/>
          <a:srcRect b="24800"/>
          <a:stretch/>
        </p:blipFill>
        <p:spPr>
          <a:xfrm>
            <a:off x="4815681" y="3307248"/>
            <a:ext cx="1773237" cy="1000105"/>
          </a:xfrm>
          <a:prstGeom prst="rect">
            <a:avLst/>
          </a:prstGeom>
          <a:noFill/>
        </p:spPr>
      </p:pic>
      <p:pic>
        <p:nvPicPr>
          <p:cNvPr id="93" name="Google Shape;93;p17" descr="Ordenador portátil Chromebook abierto"/>
          <p:cNvPicPr preferRelativeResize="0"/>
          <p:nvPr/>
        </p:nvPicPr>
        <p:blipFill>
          <a:blip r:embed="rId6"/>
          <a:stretch>
            <a:fillRect/>
          </a:stretch>
        </p:blipFill>
        <p:spPr>
          <a:xfrm>
            <a:off x="7135899" y="3281979"/>
            <a:ext cx="1773238" cy="1050643"/>
          </a:xfrm>
          <a:prstGeom prst="rect">
            <a:avLst/>
          </a:prstGeom>
          <a:noFill/>
        </p:spPr>
      </p:pic>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pic>
        <p:nvPicPr>
          <p:cNvPr id="105" name="Google Shape;105;p18"/>
          <p:cNvPicPr preferRelativeResize="0"/>
          <p:nvPr/>
        </p:nvPicPr>
        <p:blipFill rotWithShape="1">
          <a:blip r:embed="rId3"/>
          <a:srcRect b="13389"/>
          <a:stretch/>
        </p:blipFill>
        <p:spPr>
          <a:xfrm>
            <a:off x="-603829" y="10"/>
            <a:ext cx="8896807" cy="51434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a:noFill/>
        </p:spPr>
      </p:pic>
      <p:sp>
        <p:nvSpPr>
          <p:cNvPr id="110" name="Freeform: Shape 109">
            <a:extLst>
              <a:ext uri="{FF2B5EF4-FFF2-40B4-BE49-F238E27FC236}">
                <a16:creationId xmlns:a16="http://schemas.microsoft.com/office/drawing/2014/main" id="{A4D1609B-102A-4C77-86A2-ACB29FB9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879962" y="0"/>
            <a:ext cx="3264038" cy="5143858"/>
          </a:xfrm>
          <a:custGeom>
            <a:avLst/>
            <a:gdLst>
              <a:gd name="connsiteX0" fmla="*/ 4352050 w 4352050"/>
              <a:gd name="connsiteY0" fmla="*/ 6858478 h 6858478"/>
              <a:gd name="connsiteX1" fmla="*/ 0 w 4352050"/>
              <a:gd name="connsiteY1" fmla="*/ 6858478 h 6858478"/>
              <a:gd name="connsiteX2" fmla="*/ 0 w 4352050"/>
              <a:gd name="connsiteY2" fmla="*/ 0 h 6858478"/>
              <a:gd name="connsiteX3" fmla="*/ 103870 w 4352050"/>
              <a:gd name="connsiteY3" fmla="*/ 0 h 6858478"/>
              <a:gd name="connsiteX4" fmla="*/ 1170098 w 4352050"/>
              <a:gd name="connsiteY4" fmla="*/ 0 h 6858478"/>
              <a:gd name="connsiteX5" fmla="*/ 1175675 w 435205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050" h="6858478">
                <a:moveTo>
                  <a:pt x="4352050" y="6858478"/>
                </a:moveTo>
                <a:lnTo>
                  <a:pt x="0" y="6858478"/>
                </a:lnTo>
                <a:lnTo>
                  <a:pt x="0" y="0"/>
                </a:lnTo>
                <a:lnTo>
                  <a:pt x="103870" y="0"/>
                </a:lnTo>
                <a:lnTo>
                  <a:pt x="1170098" y="0"/>
                </a:lnTo>
                <a:lnTo>
                  <a:pt x="1175675"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Freeform: Shape 111">
            <a:extLst>
              <a:ext uri="{FF2B5EF4-FFF2-40B4-BE49-F238E27FC236}">
                <a16:creationId xmlns:a16="http://schemas.microsoft.com/office/drawing/2014/main" id="{C651F706-C94E-46D4-BAAE-BAFD1AD97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500962" y="0"/>
            <a:ext cx="2643038" cy="5143858"/>
          </a:xfrm>
          <a:custGeom>
            <a:avLst/>
            <a:gdLst>
              <a:gd name="connsiteX0" fmla="*/ 3524051 w 3524051"/>
              <a:gd name="connsiteY0" fmla="*/ 6858478 h 6858478"/>
              <a:gd name="connsiteX1" fmla="*/ 0 w 3524051"/>
              <a:gd name="connsiteY1" fmla="*/ 6858478 h 6858478"/>
              <a:gd name="connsiteX2" fmla="*/ 0 w 3524051"/>
              <a:gd name="connsiteY2" fmla="*/ 0 h 6858478"/>
              <a:gd name="connsiteX3" fmla="*/ 342099 w 3524051"/>
              <a:gd name="connsiteY3" fmla="*/ 0 h 6858478"/>
              <a:gd name="connsiteX4" fmla="*/ 347676 w 3524051"/>
              <a:gd name="connsiteY4" fmla="*/ 0 h 685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51" h="6858478">
                <a:moveTo>
                  <a:pt x="3524051" y="6858478"/>
                </a:moveTo>
                <a:lnTo>
                  <a:pt x="0" y="6858478"/>
                </a:lnTo>
                <a:lnTo>
                  <a:pt x="0" y="0"/>
                </a:lnTo>
                <a:lnTo>
                  <a:pt x="342099" y="0"/>
                </a:lnTo>
                <a:lnTo>
                  <a:pt x="347676"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 name="Google Shape;104;p18"/>
          <p:cNvSpPr txBox="1">
            <a:spLocks noGrp="1"/>
          </p:cNvSpPr>
          <p:nvPr>
            <p:ph type="body" idx="4294967295"/>
          </p:nvPr>
        </p:nvSpPr>
        <p:spPr>
          <a:xfrm>
            <a:off x="-603849" y="1807894"/>
            <a:ext cx="5950638" cy="3318174"/>
          </a:xfrm>
          <a:prstGeom prst="rect">
            <a:avLst/>
          </a:prstGeom>
          <a:noFill/>
        </p:spPr>
        <p:txBody>
          <a:bodyPr spcFirstLastPara="1" wrap="square" lIns="91425" tIns="91425" rIns="91425" bIns="91425" anchor="t" anchorCtr="0">
            <a:noAutofit/>
          </a:bodyPr>
          <a:lstStyle/>
          <a:p>
            <a:pPr>
              <a:spcBef>
                <a:spcPts val="0"/>
              </a:spcBef>
              <a:spcAft>
                <a:spcPts val="1600"/>
              </a:spcAft>
            </a:pPr>
            <a:r>
              <a:rPr lang="es" sz="1400" b="1" dirty="0">
                <a:solidFill>
                  <a:schemeClr val="bg1"/>
                </a:solidFill>
                <a:highlight>
                  <a:srgbClr val="808080"/>
                </a:highlight>
                <a:latin typeface="Roboto"/>
                <a:ea typeface="Roboto"/>
              </a:rPr>
              <a:t>Código abierto</a:t>
            </a:r>
          </a:p>
          <a:p>
            <a:pPr>
              <a:spcBef>
                <a:spcPts val="0"/>
              </a:spcBef>
              <a:spcAft>
                <a:spcPts val="1600"/>
              </a:spcAft>
            </a:pPr>
            <a:r>
              <a:rPr lang="es" sz="1400" b="1" dirty="0">
                <a:solidFill>
                  <a:schemeClr val="bg1"/>
                </a:solidFill>
                <a:highlight>
                  <a:srgbClr val="808080"/>
                </a:highlight>
                <a:latin typeface="Roboto"/>
                <a:ea typeface="Roboto"/>
              </a:rPr>
              <a:t>Uso de tecnologías combinadas (</a:t>
            </a:r>
            <a:r>
              <a:rPr lang="es" sz="1400" b="1" dirty="0" err="1">
                <a:solidFill>
                  <a:schemeClr val="bg1"/>
                </a:solidFill>
                <a:highlight>
                  <a:srgbClr val="808080"/>
                </a:highlight>
                <a:latin typeface="Roboto"/>
                <a:ea typeface="Roboto"/>
              </a:rPr>
              <a:t>Html</a:t>
            </a:r>
            <a:r>
              <a:rPr lang="es" sz="1400" b="1" dirty="0">
                <a:solidFill>
                  <a:schemeClr val="bg1"/>
                </a:solidFill>
                <a:highlight>
                  <a:srgbClr val="808080"/>
                </a:highlight>
                <a:latin typeface="Roboto"/>
                <a:ea typeface="Roboto"/>
              </a:rPr>
              <a:t>, </a:t>
            </a:r>
            <a:r>
              <a:rPr lang="es" sz="1400" b="1" dirty="0" err="1">
                <a:solidFill>
                  <a:schemeClr val="bg1"/>
                </a:solidFill>
                <a:highlight>
                  <a:srgbClr val="808080"/>
                </a:highlight>
                <a:latin typeface="Roboto"/>
                <a:ea typeface="Roboto"/>
              </a:rPr>
              <a:t>css</a:t>
            </a:r>
            <a:r>
              <a:rPr lang="es" sz="1400" b="1" dirty="0">
                <a:solidFill>
                  <a:schemeClr val="bg1"/>
                </a:solidFill>
                <a:highlight>
                  <a:srgbClr val="808080"/>
                </a:highlight>
                <a:latin typeface="Roboto"/>
                <a:ea typeface="Roboto"/>
              </a:rPr>
              <a:t> y </a:t>
            </a:r>
            <a:r>
              <a:rPr lang="es" sz="1400" b="1" dirty="0" err="1">
                <a:solidFill>
                  <a:schemeClr val="bg1"/>
                </a:solidFill>
                <a:highlight>
                  <a:srgbClr val="808080"/>
                </a:highlight>
                <a:latin typeface="Roboto"/>
                <a:ea typeface="Roboto"/>
              </a:rPr>
              <a:t>javascript</a:t>
            </a:r>
            <a:r>
              <a:rPr lang="es" sz="1400" b="1" dirty="0">
                <a:solidFill>
                  <a:schemeClr val="bg1"/>
                </a:solidFill>
                <a:highlight>
                  <a:srgbClr val="808080"/>
                </a:highlight>
                <a:latin typeface="Roboto"/>
                <a:ea typeface="Roboto"/>
              </a:rPr>
              <a:t>)</a:t>
            </a:r>
          </a:p>
          <a:p>
            <a:pPr>
              <a:spcBef>
                <a:spcPts val="0"/>
              </a:spcBef>
              <a:spcAft>
                <a:spcPts val="1600"/>
              </a:spcAft>
            </a:pPr>
            <a:r>
              <a:rPr lang="es" sz="1400" b="1" dirty="0">
                <a:solidFill>
                  <a:schemeClr val="bg1"/>
                </a:solidFill>
                <a:highlight>
                  <a:srgbClr val="808080"/>
                </a:highlight>
                <a:latin typeface="Roboto"/>
                <a:ea typeface="Roboto"/>
              </a:rPr>
              <a:t>Centrado en la experiencia del usuario (</a:t>
            </a:r>
            <a:r>
              <a:rPr lang="es" sz="1400" b="1" dirty="0" err="1">
                <a:solidFill>
                  <a:schemeClr val="bg1"/>
                </a:solidFill>
                <a:highlight>
                  <a:srgbClr val="808080"/>
                </a:highlight>
                <a:latin typeface="Roboto"/>
                <a:ea typeface="Roboto"/>
              </a:rPr>
              <a:t>frontEnd</a:t>
            </a:r>
            <a:r>
              <a:rPr lang="es" sz="1400" b="1" dirty="0">
                <a:solidFill>
                  <a:schemeClr val="bg1"/>
                </a:solidFill>
                <a:highlight>
                  <a:srgbClr val="808080"/>
                </a:highlight>
                <a:latin typeface="Roboto"/>
                <a:ea typeface="Roboto"/>
              </a:rPr>
              <a:t>) </a:t>
            </a:r>
          </a:p>
          <a:p>
            <a:pPr>
              <a:spcBef>
                <a:spcPts val="0"/>
              </a:spcBef>
              <a:spcAft>
                <a:spcPts val="1600"/>
              </a:spcAft>
            </a:pPr>
            <a:r>
              <a:rPr lang="es" sz="1400" b="1" dirty="0">
                <a:solidFill>
                  <a:schemeClr val="bg1"/>
                </a:solidFill>
                <a:highlight>
                  <a:srgbClr val="808080"/>
                </a:highlight>
                <a:latin typeface="Roboto"/>
                <a:ea typeface="Roboto"/>
              </a:rPr>
              <a:t>Integración con marc</a:t>
            </a:r>
            <a:r>
              <a:rPr lang="es" sz="1600" b="1" dirty="0">
                <a:solidFill>
                  <a:schemeClr val="bg1"/>
                </a:solidFill>
                <a:highlight>
                  <a:srgbClr val="808080"/>
                </a:highlight>
                <a:latin typeface="Roboto"/>
                <a:ea typeface="Roboto"/>
              </a:rPr>
              <a:t>os como Angular</a:t>
            </a:r>
          </a:p>
          <a:p>
            <a:pPr>
              <a:spcBef>
                <a:spcPts val="0"/>
              </a:spcBef>
              <a:spcAft>
                <a:spcPts val="1600"/>
              </a:spcAft>
            </a:pPr>
            <a:r>
              <a:rPr lang="es" sz="1600" b="1" dirty="0">
                <a:solidFill>
                  <a:schemeClr val="bg1"/>
                </a:solidFill>
                <a:highlight>
                  <a:srgbClr val="808080"/>
                </a:highlight>
                <a:latin typeface="Roboto"/>
                <a:ea typeface="Roboto"/>
              </a:rPr>
              <a:t>Compatible con </a:t>
            </a:r>
            <a:r>
              <a:rPr lang="es" sz="1600" b="1" dirty="0" err="1">
                <a:solidFill>
                  <a:schemeClr val="bg1"/>
                </a:solidFill>
                <a:highlight>
                  <a:srgbClr val="808080"/>
                </a:highlight>
                <a:latin typeface="Roboto"/>
                <a:ea typeface="Roboto"/>
              </a:rPr>
              <a:t>React</a:t>
            </a:r>
            <a:r>
              <a:rPr lang="es" sz="1600" b="1" dirty="0">
                <a:solidFill>
                  <a:schemeClr val="bg1"/>
                </a:solidFill>
                <a:highlight>
                  <a:srgbClr val="808080"/>
                </a:highlight>
                <a:latin typeface="Roboto"/>
                <a:ea typeface="Roboto"/>
              </a:rPr>
              <a:t>.</a:t>
            </a:r>
          </a:p>
          <a:p>
            <a:pPr>
              <a:spcBef>
                <a:spcPts val="0"/>
              </a:spcBef>
              <a:spcAft>
                <a:spcPts val="1600"/>
              </a:spcAft>
            </a:pPr>
            <a:endParaRPr lang="es" sz="1450" dirty="0">
              <a:solidFill>
                <a:srgbClr val="333333"/>
              </a:solidFill>
              <a:highlight>
                <a:srgbClr val="FFFFFF"/>
              </a:highlight>
              <a:latin typeface="Roboto"/>
              <a:ea typeface="Roboto"/>
            </a:endParaRPr>
          </a:p>
          <a:p>
            <a:pPr>
              <a:spcBef>
                <a:spcPts val="0"/>
              </a:spcBef>
              <a:spcAft>
                <a:spcPts val="1600"/>
              </a:spcAft>
            </a:pPr>
            <a:endParaRPr lang="es" sz="1450" dirty="0">
              <a:solidFill>
                <a:srgbClr val="333333"/>
              </a:solidFill>
              <a:highlight>
                <a:srgbClr val="FFFFFF"/>
              </a:highlight>
              <a:latin typeface="Roboto"/>
              <a:ea typeface="Roboto"/>
            </a:endParaRPr>
          </a:p>
          <a:p>
            <a:pPr>
              <a:spcBef>
                <a:spcPts val="0"/>
              </a:spcBef>
              <a:spcAft>
                <a:spcPts val="1600"/>
              </a:spcAft>
            </a:pPr>
            <a:endParaRPr lang="es" sz="1450" dirty="0">
              <a:solidFill>
                <a:srgbClr val="333333"/>
              </a:solidFill>
              <a:highlight>
                <a:srgbClr val="FFFFFF"/>
              </a:highlight>
              <a:latin typeface="Roboto"/>
              <a:ea typeface="Roboto"/>
            </a:endParaRPr>
          </a:p>
        </p:txBody>
      </p:sp>
      <p:sp>
        <p:nvSpPr>
          <p:cNvPr id="5" name="CuadroTexto 4">
            <a:extLst>
              <a:ext uri="{FF2B5EF4-FFF2-40B4-BE49-F238E27FC236}">
                <a16:creationId xmlns:a16="http://schemas.microsoft.com/office/drawing/2014/main" id="{C85D08BF-6BE0-476B-8FDF-A9AEAF06ADA7}"/>
              </a:ext>
            </a:extLst>
          </p:cNvPr>
          <p:cNvSpPr txBox="1"/>
          <p:nvPr/>
        </p:nvSpPr>
        <p:spPr>
          <a:xfrm>
            <a:off x="7265598" y="510037"/>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4400" b="1" dirty="0">
                <a:solidFill>
                  <a:schemeClr val="bg1"/>
                </a:solidFill>
              </a:rPr>
              <a:t>IONIC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94"/>
            <a:ext cx="4211157" cy="5143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3964"/>
            <a:ext cx="3750328" cy="405072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Graphic 6">
            <a:extLst>
              <a:ext uri="{FF2B5EF4-FFF2-40B4-BE49-F238E27FC236}">
                <a16:creationId xmlns:a16="http://schemas.microsoft.com/office/drawing/2014/main" id="{D81500D4-368E-42D2-A996-E680C356B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690" y="1221816"/>
            <a:ext cx="2715016" cy="2715016"/>
          </a:xfrm>
          <a:prstGeom prst="rect">
            <a:avLst/>
          </a:prstGeom>
        </p:spPr>
      </p:pic>
      <p:sp>
        <p:nvSpPr>
          <p:cNvPr id="3" name="CuadroTexto 2">
            <a:extLst>
              <a:ext uri="{FF2B5EF4-FFF2-40B4-BE49-F238E27FC236}">
                <a16:creationId xmlns:a16="http://schemas.microsoft.com/office/drawing/2014/main" id="{833416FF-FC67-427A-811D-5536FD308969}"/>
              </a:ext>
            </a:extLst>
          </p:cNvPr>
          <p:cNvSpPr txBox="1"/>
          <p:nvPr/>
        </p:nvSpPr>
        <p:spPr>
          <a:xfrm>
            <a:off x="4567930" y="1816261"/>
            <a:ext cx="3733184" cy="272946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s-419" sz="1500" b="1" kern="1200" dirty="0">
                <a:latin typeface="+mn-lt"/>
                <a:ea typeface="+mn-ea"/>
                <a:cs typeface="+mn-cs"/>
              </a:rPr>
              <a:t>Estilo Adaptativo</a:t>
            </a:r>
            <a:endParaRPr lang="es-419" sz="1500" b="1" kern="1200" dirty="0">
              <a:latin typeface="+mn-lt"/>
              <a:ea typeface="+mn-ea"/>
              <a:cs typeface="Calibri"/>
            </a:endParaRPr>
          </a:p>
          <a:p>
            <a:pPr marL="285750" indent="-228600">
              <a:lnSpc>
                <a:spcPct val="90000"/>
              </a:lnSpc>
              <a:spcAft>
                <a:spcPts val="600"/>
              </a:spcAft>
              <a:buFont typeface="Arial" panose="020B0604020202020204" pitchFamily="34" charset="0"/>
              <a:buChar char="•"/>
            </a:pPr>
            <a:r>
              <a:rPr lang="es-419" sz="1500" b="1" kern="1200" dirty="0">
                <a:latin typeface="+mn-lt"/>
                <a:ea typeface="+mn-ea"/>
                <a:cs typeface="+mn-cs"/>
              </a:rPr>
              <a:t>Navegación: </a:t>
            </a:r>
            <a:r>
              <a:rPr lang="es-419" sz="1500" kern="1200" dirty="0">
                <a:latin typeface="+mn-lt"/>
                <a:ea typeface="+mn-ea"/>
                <a:cs typeface="+mn-cs"/>
              </a:rPr>
              <a:t> soportando historiales de navegación paralelos que también pueden anidarse</a:t>
            </a:r>
            <a:endParaRPr lang="es-419" sz="1500" kern="1200" dirty="0">
              <a:latin typeface="+mn-lt"/>
              <a:ea typeface="+mn-ea"/>
              <a:cs typeface="Calibri"/>
            </a:endParaRPr>
          </a:p>
          <a:p>
            <a:pPr marL="285750" indent="-228600">
              <a:lnSpc>
                <a:spcPct val="90000"/>
              </a:lnSpc>
              <a:spcAft>
                <a:spcPts val="600"/>
              </a:spcAft>
              <a:buFont typeface="Arial" panose="020B0604020202020204" pitchFamily="34" charset="0"/>
              <a:buChar char="•"/>
            </a:pPr>
            <a:r>
              <a:rPr lang="es-419" sz="1500" b="1" kern="1200" dirty="0">
                <a:latin typeface="+mn-lt"/>
                <a:ea typeface="+mn-ea"/>
                <a:cs typeface="+mn-cs"/>
              </a:rPr>
              <a:t>Acceso Nativo: </a:t>
            </a:r>
            <a:r>
              <a:rPr lang="es-419" sz="1500" kern="1200" dirty="0">
                <a:latin typeface="+mn-lt"/>
                <a:ea typeface="+mn-ea"/>
                <a:cs typeface="+mn-cs"/>
              </a:rPr>
              <a:t> La misma base de código para las aplicaciones </a:t>
            </a:r>
            <a:r>
              <a:rPr lang="es-419" sz="1500" kern="1200" dirty="0" err="1">
                <a:latin typeface="+mn-lt"/>
                <a:ea typeface="+mn-ea"/>
                <a:cs typeface="+mn-cs"/>
              </a:rPr>
              <a:t>Ionic</a:t>
            </a:r>
            <a:r>
              <a:rPr lang="es-419" sz="1500" kern="1200" dirty="0">
                <a:latin typeface="+mn-lt"/>
                <a:ea typeface="+mn-ea"/>
                <a:cs typeface="+mn-cs"/>
              </a:rPr>
              <a:t> puede funcionar en muchas plataformas porque se basa en estándares web y API comunes que se comparten en estas plataformas.</a:t>
            </a:r>
            <a:endParaRPr lang="es-419" sz="1500" kern="1200" dirty="0">
              <a:latin typeface="+mn-lt"/>
              <a:ea typeface="+mn-ea"/>
              <a:cs typeface="Calibri"/>
            </a:endParaRPr>
          </a:p>
          <a:p>
            <a:pPr indent="-228600">
              <a:lnSpc>
                <a:spcPct val="90000"/>
              </a:lnSpc>
              <a:spcAft>
                <a:spcPts val="600"/>
              </a:spcAft>
              <a:buFont typeface="Arial" panose="020B0604020202020204" pitchFamily="34" charset="0"/>
              <a:buChar char="•"/>
            </a:pPr>
            <a:endParaRPr lang="en-US" sz="1500" kern="1200">
              <a:latin typeface="+mn-lt"/>
              <a:ea typeface="+mn-ea"/>
              <a:cs typeface="+mn-cs"/>
            </a:endParaRPr>
          </a:p>
        </p:txBody>
      </p:sp>
      <p:sp>
        <p:nvSpPr>
          <p:cNvPr id="2" name="CuadroTexto 1">
            <a:extLst>
              <a:ext uri="{FF2B5EF4-FFF2-40B4-BE49-F238E27FC236}">
                <a16:creationId xmlns:a16="http://schemas.microsoft.com/office/drawing/2014/main" id="{7D6EB850-29BD-49E2-816D-6548D1FB162D}"/>
              </a:ext>
            </a:extLst>
          </p:cNvPr>
          <p:cNvSpPr txBox="1"/>
          <p:nvPr/>
        </p:nvSpPr>
        <p:spPr>
          <a:xfrm>
            <a:off x="4699240" y="101683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s-MX" sz="2800" b="1" dirty="0"/>
              <a:t>Características</a:t>
            </a:r>
          </a:p>
        </p:txBody>
      </p:sp>
    </p:spTree>
    <p:extLst>
      <p:ext uri="{BB962C8B-B14F-4D97-AF65-F5344CB8AC3E}">
        <p14:creationId xmlns:p14="http://schemas.microsoft.com/office/powerpoint/2010/main" val="111466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429000"/>
            <a:ext cx="5293730" cy="1473199"/>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15B5F518-FBD8-4761-8778-06FED50FDAAE}"/>
              </a:ext>
            </a:extLst>
          </p:cNvPr>
          <p:cNvSpPr txBox="1"/>
          <p:nvPr/>
        </p:nvSpPr>
        <p:spPr>
          <a:xfrm>
            <a:off x="102051" y="3575304"/>
            <a:ext cx="5236782" cy="121890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85000" lnSpcReduction="10000"/>
          </a:bodyPr>
          <a:lstStyle/>
          <a:p>
            <a:pPr algn="r">
              <a:lnSpc>
                <a:spcPct val="90000"/>
              </a:lnSpc>
              <a:spcBef>
                <a:spcPct val="0"/>
              </a:spcBef>
              <a:spcAft>
                <a:spcPts val="600"/>
              </a:spcAft>
            </a:pPr>
            <a:r>
              <a:rPr lang="en-US" sz="3700" b="1" kern="1200" dirty="0">
                <a:solidFill>
                  <a:srgbClr val="FFFFFF"/>
                </a:solidFill>
                <a:latin typeface="+mj-lt"/>
                <a:ea typeface="+mj-ea"/>
                <a:cs typeface="+mj-cs"/>
              </a:rPr>
              <a:t>Capacitor: </a:t>
            </a:r>
            <a:endParaRPr lang="es-MX" dirty="0"/>
          </a:p>
          <a:p>
            <a:pPr algn="r">
              <a:lnSpc>
                <a:spcPct val="90000"/>
              </a:lnSpc>
              <a:spcBef>
                <a:spcPct val="0"/>
              </a:spcBef>
              <a:spcAft>
                <a:spcPts val="600"/>
              </a:spcAft>
            </a:pPr>
            <a:r>
              <a:rPr lang="en-US" sz="3700" b="1" kern="1200" dirty="0">
                <a:solidFill>
                  <a:srgbClr val="FFFFFF"/>
                </a:solidFill>
                <a:latin typeface="+mj-lt"/>
                <a:ea typeface="+mj-ea"/>
                <a:cs typeface="+mj-cs"/>
              </a:rPr>
              <a:t>A Cross-platform App Runtime</a:t>
            </a:r>
            <a:endParaRPr lang="en-US" sz="3700" b="1" kern="1200" dirty="0">
              <a:solidFill>
                <a:srgbClr val="FFFFFF"/>
              </a:solidFill>
              <a:latin typeface="+mj-lt"/>
              <a:ea typeface="+mj-ea"/>
              <a:cs typeface="Calibri Light"/>
            </a:endParaRPr>
          </a:p>
          <a:p>
            <a:pPr algn="r">
              <a:lnSpc>
                <a:spcPct val="90000"/>
              </a:lnSpc>
              <a:spcBef>
                <a:spcPct val="0"/>
              </a:spcBef>
              <a:spcAft>
                <a:spcPts val="600"/>
              </a:spcAft>
            </a:pPr>
            <a:endParaRPr lang="en-US" sz="3700" kern="1200">
              <a:solidFill>
                <a:srgbClr val="FFFFFF"/>
              </a:solidFill>
              <a:latin typeface="+mj-lt"/>
              <a:ea typeface="+mj-ea"/>
              <a:cs typeface="+mj-cs"/>
            </a:endParaRPr>
          </a:p>
        </p:txBody>
      </p:sp>
      <p:pic>
        <p:nvPicPr>
          <p:cNvPr id="4" name="Imagen 4">
            <a:extLst>
              <a:ext uri="{FF2B5EF4-FFF2-40B4-BE49-F238E27FC236}">
                <a16:creationId xmlns:a16="http://schemas.microsoft.com/office/drawing/2014/main" id="{B4273F43-CBF6-43C3-906E-C8560906171E}"/>
              </a:ext>
            </a:extLst>
          </p:cNvPr>
          <p:cNvPicPr>
            <a:picLocks noChangeAspect="1"/>
          </p:cNvPicPr>
          <p:nvPr/>
        </p:nvPicPr>
        <p:blipFill rotWithShape="1">
          <a:blip r:embed="rId2"/>
          <a:srcRect l="3510" r="2835"/>
          <a:stretch/>
        </p:blipFill>
        <p:spPr>
          <a:xfrm>
            <a:off x="245660" y="241299"/>
            <a:ext cx="5293729" cy="3080544"/>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41299"/>
            <a:ext cx="3251710" cy="46609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25E6B622-C70D-4FDB-955F-3B7D11271713}"/>
              </a:ext>
            </a:extLst>
          </p:cNvPr>
          <p:cNvSpPr txBox="1"/>
          <p:nvPr/>
        </p:nvSpPr>
        <p:spPr>
          <a:xfrm>
            <a:off x="5806329" y="397152"/>
            <a:ext cx="2978308" cy="422155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lnSpc>
                <a:spcPct val="90000"/>
              </a:lnSpc>
              <a:spcAft>
                <a:spcPts val="600"/>
              </a:spcAft>
            </a:pPr>
            <a:r>
              <a:rPr lang="es-419" sz="1200" kern="1200">
                <a:solidFill>
                  <a:srgbClr val="FFFFFF"/>
                </a:solidFill>
                <a:latin typeface="+mn-lt"/>
                <a:ea typeface="+mn-ea"/>
                <a:cs typeface="+mn-cs"/>
              </a:rPr>
              <a:t>Los proyectos como Capacitor se </a:t>
            </a:r>
            <a:r>
              <a:rPr lang="es-419" sz="1200" kern="1200" dirty="0">
                <a:solidFill>
                  <a:srgbClr val="FFFFFF"/>
                </a:solidFill>
                <a:latin typeface="+mn-lt"/>
                <a:ea typeface="+mn-ea"/>
                <a:cs typeface="+mn-cs"/>
              </a:rPr>
              <a:t>usan comúnmente para dar a las aplicaciones </a:t>
            </a:r>
            <a:r>
              <a:rPr lang="es-419" sz="1200" kern="1200" err="1">
                <a:solidFill>
                  <a:srgbClr val="FFFFFF"/>
                </a:solidFill>
                <a:latin typeface="+mn-lt"/>
                <a:ea typeface="+mn-ea"/>
                <a:cs typeface="+mn-cs"/>
              </a:rPr>
              <a:t>Ionic</a:t>
            </a:r>
            <a:r>
              <a:rPr lang="es-419" sz="1200" kern="1200" dirty="0">
                <a:solidFill>
                  <a:srgbClr val="FFFFFF"/>
                </a:solidFill>
                <a:latin typeface="+mn-lt"/>
                <a:ea typeface="+mn-ea"/>
                <a:cs typeface="+mn-cs"/>
              </a:rPr>
              <a:t> este acceso a los SDK nativos. Esto significa que los desarrolladores pueden crear rápidamente una aplicación utilizando herramientas de desarrollo web comunes y aún tener acceso a funciones nativas como el acelerómetro, la cámara, el GPS y más del dispositivo.</a:t>
            </a:r>
            <a:endParaRPr lang="es-419" sz="1200">
              <a:ea typeface="+mn-ea"/>
            </a:endParaRPr>
          </a:p>
          <a:p>
            <a:pPr algn="just">
              <a:lnSpc>
                <a:spcPct val="90000"/>
              </a:lnSpc>
              <a:spcAft>
                <a:spcPts val="600"/>
              </a:spcAft>
            </a:pPr>
            <a:endParaRPr lang="es-419" sz="1200" kern="1200" dirty="0">
              <a:solidFill>
                <a:srgbClr val="FFFFFF"/>
              </a:solidFill>
              <a:latin typeface="+mn-lt"/>
              <a:ea typeface="+mn-ea"/>
              <a:cs typeface="Calibri"/>
            </a:endParaRPr>
          </a:p>
          <a:p>
            <a:pPr algn="just">
              <a:lnSpc>
                <a:spcPct val="90000"/>
              </a:lnSpc>
              <a:spcAft>
                <a:spcPts val="600"/>
              </a:spcAft>
            </a:pPr>
            <a:r>
              <a:rPr lang="es-419" sz="1200" b="1" kern="1200" dirty="0">
                <a:solidFill>
                  <a:srgbClr val="FFFFFF"/>
                </a:solidFill>
                <a:latin typeface="+mn-lt"/>
                <a:ea typeface="+mn-ea"/>
                <a:cs typeface="+mn-cs"/>
              </a:rPr>
              <a:t>Definición </a:t>
            </a:r>
            <a:endParaRPr lang="es-419" sz="1200" b="1" kern="1200">
              <a:solidFill>
                <a:srgbClr val="FFFFFF"/>
              </a:solidFill>
              <a:latin typeface="+mn-lt"/>
              <a:ea typeface="+mn-ea"/>
              <a:cs typeface="Calibri" panose="020F0502020204030204"/>
            </a:endParaRPr>
          </a:p>
          <a:p>
            <a:pPr algn="just">
              <a:lnSpc>
                <a:spcPct val="90000"/>
              </a:lnSpc>
              <a:spcAft>
                <a:spcPts val="600"/>
              </a:spcAft>
            </a:pPr>
            <a:r>
              <a:rPr lang="es-419" sz="1200" kern="1200" dirty="0">
                <a:solidFill>
                  <a:srgbClr val="FFFFFF"/>
                </a:solidFill>
                <a:latin typeface="+mn-lt"/>
                <a:ea typeface="+mn-ea"/>
                <a:cs typeface="+mn-cs"/>
              </a:rPr>
              <a:t>Capacitor es un tiempo de ejecución de aplicaciones multiplataforma que facilita la creación de aplicaciones web que se ejecutan de forma nativa en iOS, Android, </a:t>
            </a:r>
            <a:r>
              <a:rPr lang="es-419" sz="1200" kern="1200" dirty="0" err="1">
                <a:solidFill>
                  <a:srgbClr val="FFFFFF"/>
                </a:solidFill>
                <a:latin typeface="+mn-lt"/>
                <a:ea typeface="+mn-ea"/>
                <a:cs typeface="+mn-cs"/>
              </a:rPr>
              <a:t>Electron</a:t>
            </a:r>
            <a:r>
              <a:rPr lang="es-419" sz="1200" kern="1200" dirty="0">
                <a:solidFill>
                  <a:srgbClr val="FFFFFF"/>
                </a:solidFill>
                <a:latin typeface="+mn-lt"/>
                <a:ea typeface="+mn-ea"/>
                <a:cs typeface="+mn-cs"/>
              </a:rPr>
              <a:t> </a:t>
            </a:r>
            <a:r>
              <a:rPr lang="es-419" sz="1200" i="1" kern="1200" dirty="0">
                <a:solidFill>
                  <a:srgbClr val="FFFFFF"/>
                </a:solidFill>
                <a:latin typeface="+mn-lt"/>
                <a:ea typeface="+mn-ea"/>
                <a:cs typeface="+mn-cs"/>
              </a:rPr>
              <a:t>y</a:t>
            </a:r>
            <a:r>
              <a:rPr lang="es-419" sz="1200" kern="1200" dirty="0">
                <a:solidFill>
                  <a:srgbClr val="FFFFFF"/>
                </a:solidFill>
                <a:latin typeface="+mn-lt"/>
                <a:ea typeface="+mn-ea"/>
                <a:cs typeface="+mn-cs"/>
              </a:rPr>
              <a:t> la web. Llamamos a estas aplicaciones "Aplicaciones web progresivas nativas" y representan la próxima evolución más allá de las aplicaciones híbridas.</a:t>
            </a:r>
            <a:endParaRPr lang="es-419" sz="1200" kern="1200" dirty="0">
              <a:solidFill>
                <a:srgbClr val="FFFFFF"/>
              </a:solidFill>
              <a:latin typeface="+mn-lt"/>
              <a:ea typeface="+mn-ea"/>
              <a:cs typeface="Calibri" panose="020F0502020204030204"/>
            </a:endParaRPr>
          </a:p>
        </p:txBody>
      </p:sp>
    </p:spTree>
    <p:extLst>
      <p:ext uri="{BB962C8B-B14F-4D97-AF65-F5344CB8AC3E}">
        <p14:creationId xmlns:p14="http://schemas.microsoft.com/office/powerpoint/2010/main" val="1282786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CuadroTexto 2">
            <a:extLst>
              <a:ext uri="{FF2B5EF4-FFF2-40B4-BE49-F238E27FC236}">
                <a16:creationId xmlns:a16="http://schemas.microsoft.com/office/drawing/2014/main" id="{B425D944-2763-4B9D-8F7D-4A4718841B3A}"/>
              </a:ext>
            </a:extLst>
          </p:cNvPr>
          <p:cNvSpPr txBox="1"/>
          <p:nvPr/>
        </p:nvSpPr>
        <p:spPr>
          <a:xfrm>
            <a:off x="4567930" y="601399"/>
            <a:ext cx="3979563" cy="39229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kern="1200">
                <a:latin typeface="+mn-lt"/>
                <a:ea typeface="+mn-ea"/>
                <a:cs typeface="+mn-cs"/>
              </a:rPr>
              <a:t>Capacitor proporciona un conjunto de API coherente y centrado en la web que permite que una aplicación se mantenga lo más cerca posible de los estándares web, al tiempo que accede a las funciones de dispositivos nativos en plataformas que las admiten. Agregar funcionalidad nativa es fácil con una API de complemento simple para Swift en iOS, Java en Android y JavaScript para la web.</a:t>
            </a:r>
          </a:p>
          <a:p>
            <a:pPr indent="-228600">
              <a:lnSpc>
                <a:spcPct val="90000"/>
              </a:lnSpc>
              <a:spcAft>
                <a:spcPts val="600"/>
              </a:spcAft>
              <a:buFont typeface="Arial" panose="020B0604020202020204" pitchFamily="34" charset="0"/>
              <a:buChar char="•"/>
            </a:pPr>
            <a:r>
              <a:rPr lang="en-US" kern="1200">
                <a:latin typeface="+mn-lt"/>
                <a:ea typeface="+mn-ea"/>
                <a:cs typeface="+mn-cs"/>
              </a:rPr>
              <a:t>Capacitor es un sucesor espiritual de Apache Cordova y Adobe PhoneGap , inspirado en otras herramientas multiplataforma populares como React Native y Turbolinks , pero enfocado completamente en permitir que las aplicaciones web modernas se ejecuten en todas las plataformas principales con facilidad. El capacitor tiene soporte compatible con versiones anteriores para muchos complementos Cordova existentes .</a:t>
            </a:r>
          </a:p>
          <a:p>
            <a:pPr indent="-228600">
              <a:lnSpc>
                <a:spcPct val="90000"/>
              </a:lnSpc>
              <a:spcAft>
                <a:spcPts val="600"/>
              </a:spcAft>
              <a:buFont typeface="Arial" panose="020B0604020202020204" pitchFamily="34" charset="0"/>
              <a:buChar char="•"/>
            </a:pPr>
            <a:endParaRPr lang="en-US" kern="1200">
              <a:latin typeface="+mn-lt"/>
              <a:ea typeface="+mn-ea"/>
              <a:cs typeface="+mn-cs"/>
            </a:endParaRPr>
          </a:p>
        </p:txBody>
      </p:sp>
      <p:sp>
        <p:nvSpPr>
          <p:cNvPr id="2" name="CuadroTexto 1">
            <a:extLst>
              <a:ext uri="{FF2B5EF4-FFF2-40B4-BE49-F238E27FC236}">
                <a16:creationId xmlns:a16="http://schemas.microsoft.com/office/drawing/2014/main" id="{33FB7B9C-7CE0-4F9A-BAAC-5C4FACD0434D}"/>
              </a:ext>
            </a:extLst>
          </p:cNvPr>
          <p:cNvSpPr txBox="1"/>
          <p:nvPr/>
        </p:nvSpPr>
        <p:spPr>
          <a:xfrm>
            <a:off x="288985" y="1954961"/>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s-MX" sz="3200" b="1">
                <a:solidFill>
                  <a:schemeClr val="bg1"/>
                </a:solidFill>
              </a:rPr>
              <a:t>Notas</a:t>
            </a:r>
            <a:endParaRPr lang="es-MX"/>
          </a:p>
        </p:txBody>
      </p:sp>
    </p:spTree>
    <p:extLst>
      <p:ext uri="{BB962C8B-B14F-4D97-AF65-F5344CB8AC3E}">
        <p14:creationId xmlns:p14="http://schemas.microsoft.com/office/powerpoint/2010/main" val="22519811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Presentación en pantalla (16:9)</PresentationFormat>
  <Slides>9</Slides>
  <Notes>6</Notes>
  <HiddenSlides>0</HiddenSlides>
  <ScaleCrop>false</ScaleCrop>
  <HeadingPairs>
    <vt:vector size="4" baseType="variant">
      <vt:variant>
        <vt:lpstr>Tema</vt:lpstr>
      </vt:variant>
      <vt:variant>
        <vt:i4>1</vt:i4>
      </vt:variant>
      <vt:variant>
        <vt:lpstr>Títulos de diapositiva</vt:lpstr>
      </vt:variant>
      <vt:variant>
        <vt:i4>9</vt:i4>
      </vt:variant>
    </vt:vector>
  </HeadingPairs>
  <TitlesOfParts>
    <vt:vector size="10" baseType="lpstr">
      <vt:lpstr>Office Theme</vt:lpstr>
      <vt:lpstr>Presentación de PowerPoint</vt:lpstr>
      <vt:lpstr>Intro al desarrollo móvil: los enfoques nativo, híbrido y bridged</vt:lpstr>
      <vt:lpstr>Presentación de PowerPoint</vt:lpstr>
      <vt:lpstr>Aplicaciones Hibridas</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revision>311</cp:revision>
  <dcterms:modified xsi:type="dcterms:W3CDTF">2020-01-19T22:21:43Z</dcterms:modified>
</cp:coreProperties>
</file>